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50"/>
  </p:notesMasterIdLst>
  <p:handoutMasterIdLst>
    <p:handoutMasterId r:id="rId51"/>
  </p:handoutMasterIdLst>
  <p:sldIdLst>
    <p:sldId id="256" r:id="rId6"/>
    <p:sldId id="257" r:id="rId7"/>
    <p:sldId id="258" r:id="rId8"/>
    <p:sldId id="295" r:id="rId9"/>
    <p:sldId id="287" r:id="rId10"/>
    <p:sldId id="288" r:id="rId11"/>
    <p:sldId id="259" r:id="rId12"/>
    <p:sldId id="260" r:id="rId13"/>
    <p:sldId id="261" r:id="rId14"/>
    <p:sldId id="262" r:id="rId15"/>
    <p:sldId id="263" r:id="rId16"/>
    <p:sldId id="291" r:id="rId17"/>
    <p:sldId id="265" r:id="rId18"/>
    <p:sldId id="300" r:id="rId19"/>
    <p:sldId id="264" r:id="rId20"/>
    <p:sldId id="266" r:id="rId21"/>
    <p:sldId id="267" r:id="rId22"/>
    <p:sldId id="268" r:id="rId23"/>
    <p:sldId id="297" r:id="rId24"/>
    <p:sldId id="304" r:id="rId25"/>
    <p:sldId id="306" r:id="rId26"/>
    <p:sldId id="269" r:id="rId27"/>
    <p:sldId id="270" r:id="rId28"/>
    <p:sldId id="271" r:id="rId29"/>
    <p:sldId id="272" r:id="rId30"/>
    <p:sldId id="292" r:id="rId31"/>
    <p:sldId id="302" r:id="rId32"/>
    <p:sldId id="282" r:id="rId33"/>
    <p:sldId id="293" r:id="rId34"/>
    <p:sldId id="294" r:id="rId35"/>
    <p:sldId id="285" r:id="rId36"/>
    <p:sldId id="286" r:id="rId37"/>
    <p:sldId id="298" r:id="rId38"/>
    <p:sldId id="273" r:id="rId39"/>
    <p:sldId id="274" r:id="rId40"/>
    <p:sldId id="275" r:id="rId41"/>
    <p:sldId id="276" r:id="rId42"/>
    <p:sldId id="277" r:id="rId43"/>
    <p:sldId id="290" r:id="rId44"/>
    <p:sldId id="278" r:id="rId45"/>
    <p:sldId id="296" r:id="rId46"/>
    <p:sldId id="279" r:id="rId47"/>
    <p:sldId id="308" r:id="rId48"/>
    <p:sldId id="281" r:id="rId49"/>
  </p:sldIdLst>
  <p:sldSz cx="9144000" cy="6858000" type="screen4x3"/>
  <p:notesSz cx="6794500" cy="9931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4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CP" initials="G" lastIdx="5" clrIdx="0">
    <p:extLst>
      <p:ext uri="{19B8F6BF-5375-455C-9EA6-DF929625EA0E}">
        <p15:presenceInfo xmlns:p15="http://schemas.microsoft.com/office/powerpoint/2012/main" userId="GCP" providerId="None"/>
      </p:ext>
    </p:extLst>
  </p:cmAuthor>
  <p:cmAuthor id="2" name="Marie-Claire Good" initials="MG" lastIdx="1" clrIdx="1">
    <p:extLst>
      <p:ext uri="{19B8F6BF-5375-455C-9EA6-DF929625EA0E}">
        <p15:presenceInfo xmlns:p15="http://schemas.microsoft.com/office/powerpoint/2012/main" userId="S::hiw283@qmul.ac.uk::37f7be33-5a4e-4ee2-abb5-96ad9e76fbd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89" autoAdjust="0"/>
    <p:restoredTop sz="86397" autoAdjust="0"/>
  </p:normalViewPr>
  <p:slideViewPr>
    <p:cSldViewPr>
      <p:cViewPr varScale="1">
        <p:scale>
          <a:sx n="115" d="100"/>
          <a:sy n="115" d="100"/>
        </p:scale>
        <p:origin x="1338" y="108"/>
      </p:cViewPr>
      <p:guideLst>
        <p:guide orient="horz" pos="2160"/>
        <p:guide pos="2880"/>
      </p:guideLst>
    </p:cSldViewPr>
  </p:slideViewPr>
  <p:outlineViewPr>
    <p:cViewPr>
      <p:scale>
        <a:sx n="33" d="100"/>
        <a:sy n="33" d="100"/>
      </p:scale>
      <p:origin x="0" y="21996"/>
    </p:cViewPr>
  </p:outlineViewPr>
  <p:notesTextViewPr>
    <p:cViewPr>
      <p:scale>
        <a:sx n="100" d="100"/>
        <a:sy n="100" d="100"/>
      </p:scale>
      <p:origin x="0" y="0"/>
    </p:cViewPr>
  </p:notesTextViewPr>
  <p:sorterViewPr>
    <p:cViewPr>
      <p:scale>
        <a:sx n="100" d="100"/>
        <a:sy n="100" d="100"/>
      </p:scale>
      <p:origin x="0" y="3906"/>
    </p:cViewPr>
  </p:sorterViewPr>
  <p:notesViewPr>
    <p:cSldViewPr>
      <p:cViewPr varScale="1">
        <p:scale>
          <a:sx n="69" d="100"/>
          <a:sy n="69" d="100"/>
        </p:scale>
        <p:origin x="-2790" y="-108"/>
      </p:cViewPr>
      <p:guideLst>
        <p:guide orient="horz" pos="3128"/>
        <p:guide pos="214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notesMaster" Target="notesMasters/notesMaster1.xml"/><Relationship Id="rId55"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54"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presProps" Target="pres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tableStyles" Target="tableStyles.xml"/><Relationship Id="rId8" Type="http://schemas.openxmlformats.org/officeDocument/2006/relationships/slide" Target="slides/slide3.xml"/><Relationship Id="rId51" Type="http://schemas.openxmlformats.org/officeDocument/2006/relationships/handoutMaster" Target="handoutMasters/handoutMaster1.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becca Carroll" userId="4b3bd819cdf5e710" providerId="LiveId" clId="{03467BDA-0597-43B7-9A53-C19ACDAF1E16}"/>
    <pc:docChg chg="custSel modSld">
      <pc:chgData name="Rebecca Carroll" userId="4b3bd819cdf5e710" providerId="LiveId" clId="{03467BDA-0597-43B7-9A53-C19ACDAF1E16}" dt="2021-03-25T13:44:17.958" v="32" actId="20577"/>
      <pc:docMkLst>
        <pc:docMk/>
      </pc:docMkLst>
      <pc:sldChg chg="modSp mod">
        <pc:chgData name="Rebecca Carroll" userId="4b3bd819cdf5e710" providerId="LiveId" clId="{03467BDA-0597-43B7-9A53-C19ACDAF1E16}" dt="2021-03-25T13:44:17.958" v="32" actId="20577"/>
        <pc:sldMkLst>
          <pc:docMk/>
          <pc:sldMk cId="0" sldId="256"/>
        </pc:sldMkLst>
        <pc:spChg chg="mod">
          <ac:chgData name="Rebecca Carroll" userId="4b3bd819cdf5e710" providerId="LiveId" clId="{03467BDA-0597-43B7-9A53-C19ACDAF1E16}" dt="2021-03-25T13:44:17.958" v="32" actId="20577"/>
          <ac:spMkLst>
            <pc:docMk/>
            <pc:sldMk cId="0" sldId="256"/>
            <ac:spMk id="2" creationId="{BB93F9BD-1152-4FC6-9E7B-7FB3AA865C2D}"/>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66A3933-CDD1-4B16-841D-2282BAD36907}"/>
              </a:ext>
            </a:extLst>
          </p:cNvPr>
          <p:cNvSpPr>
            <a:spLocks noGrp="1"/>
          </p:cNvSpPr>
          <p:nvPr>
            <p:ph type="hdr" sz="quarter"/>
          </p:nvPr>
        </p:nvSpPr>
        <p:spPr>
          <a:xfrm>
            <a:off x="0" y="0"/>
            <a:ext cx="2944813" cy="498475"/>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a:extLst>
              <a:ext uri="{FF2B5EF4-FFF2-40B4-BE49-F238E27FC236}">
                <a16:creationId xmlns:a16="http://schemas.microsoft.com/office/drawing/2014/main" id="{4E377488-9A0B-4ACA-BE0B-4060882B945C}"/>
              </a:ext>
            </a:extLst>
          </p:cNvPr>
          <p:cNvSpPr>
            <a:spLocks noGrp="1"/>
          </p:cNvSpPr>
          <p:nvPr>
            <p:ph type="dt" sz="quarter" idx="1"/>
          </p:nvPr>
        </p:nvSpPr>
        <p:spPr>
          <a:xfrm>
            <a:off x="3848100" y="0"/>
            <a:ext cx="2944813" cy="498475"/>
          </a:xfrm>
          <a:prstGeom prst="rect">
            <a:avLst/>
          </a:prstGeom>
        </p:spPr>
        <p:txBody>
          <a:bodyPr vert="horz" lIns="91440" tIns="45720" rIns="91440" bIns="45720" rtlCol="0"/>
          <a:lstStyle>
            <a:lvl1pPr algn="r">
              <a:defRPr sz="1200"/>
            </a:lvl1pPr>
          </a:lstStyle>
          <a:p>
            <a:pPr>
              <a:defRPr/>
            </a:pPr>
            <a:fld id="{E801DBD9-3F0D-429D-B11A-197C712B9E9A}" type="datetimeFigureOut">
              <a:rPr lang="en-GB"/>
              <a:pPr>
                <a:defRPr/>
              </a:pPr>
              <a:t>10/05/2021</a:t>
            </a:fld>
            <a:endParaRPr lang="en-GB"/>
          </a:p>
        </p:txBody>
      </p:sp>
      <p:sp>
        <p:nvSpPr>
          <p:cNvPr id="4" name="Footer Placeholder 3">
            <a:extLst>
              <a:ext uri="{FF2B5EF4-FFF2-40B4-BE49-F238E27FC236}">
                <a16:creationId xmlns:a16="http://schemas.microsoft.com/office/drawing/2014/main" id="{79F87FF1-D9F8-4F79-BAD5-A55791FB38E4}"/>
              </a:ext>
            </a:extLst>
          </p:cNvPr>
          <p:cNvSpPr>
            <a:spLocks noGrp="1"/>
          </p:cNvSpPr>
          <p:nvPr>
            <p:ph type="ftr" sz="quarter" idx="2"/>
          </p:nvPr>
        </p:nvSpPr>
        <p:spPr>
          <a:xfrm>
            <a:off x="0" y="9432925"/>
            <a:ext cx="2944813" cy="498475"/>
          </a:xfrm>
          <a:prstGeom prst="rect">
            <a:avLst/>
          </a:prstGeom>
        </p:spPr>
        <p:txBody>
          <a:bodyPr vert="horz" lIns="91440" tIns="45720" rIns="91440" bIns="45720" rtlCol="0" anchor="b"/>
          <a:lstStyle>
            <a:lvl1pPr algn="l">
              <a:defRPr sz="1200"/>
            </a:lvl1pPr>
          </a:lstStyle>
          <a:p>
            <a:pPr>
              <a:defRPr/>
            </a:pPr>
            <a:endParaRPr lang="en-GB"/>
          </a:p>
        </p:txBody>
      </p:sp>
      <p:sp>
        <p:nvSpPr>
          <p:cNvPr id="5" name="Slide Number Placeholder 4">
            <a:extLst>
              <a:ext uri="{FF2B5EF4-FFF2-40B4-BE49-F238E27FC236}">
                <a16:creationId xmlns:a16="http://schemas.microsoft.com/office/drawing/2014/main" id="{8959F3D9-2BF0-4CDC-80A1-E065C7E72691}"/>
              </a:ext>
            </a:extLst>
          </p:cNvPr>
          <p:cNvSpPr>
            <a:spLocks noGrp="1"/>
          </p:cNvSpPr>
          <p:nvPr>
            <p:ph type="sldNum" sz="quarter" idx="3"/>
          </p:nvPr>
        </p:nvSpPr>
        <p:spPr>
          <a:xfrm>
            <a:off x="3848100" y="9432925"/>
            <a:ext cx="2944813" cy="498475"/>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90E27103-CAE5-423A-B673-D4BAD46834D1}" type="slidenum">
              <a:rPr lang="en-GB" altLang="en-US"/>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004A1C8-8135-4777-A85B-19F9CD6DD485}"/>
              </a:ext>
            </a:extLst>
          </p:cNvPr>
          <p:cNvSpPr>
            <a:spLocks noGrp="1"/>
          </p:cNvSpPr>
          <p:nvPr>
            <p:ph type="hdr" sz="quarter"/>
          </p:nvPr>
        </p:nvSpPr>
        <p:spPr>
          <a:xfrm>
            <a:off x="0" y="0"/>
            <a:ext cx="2944813" cy="4968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BFB5FD80-59CB-43E9-A0F8-FE7FD9E87A29}"/>
              </a:ext>
            </a:extLst>
          </p:cNvPr>
          <p:cNvSpPr>
            <a:spLocks noGrp="1"/>
          </p:cNvSpPr>
          <p:nvPr>
            <p:ph type="dt" idx="1"/>
          </p:nvPr>
        </p:nvSpPr>
        <p:spPr>
          <a:xfrm>
            <a:off x="3848100" y="0"/>
            <a:ext cx="2944813" cy="4968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E2860B66-5C50-4B95-B9B7-E4CE395A754F}" type="datetimeFigureOut">
              <a:rPr lang="en-US"/>
              <a:pPr>
                <a:defRPr/>
              </a:pPr>
              <a:t>5/10/2021</a:t>
            </a:fld>
            <a:endParaRPr lang="en-US"/>
          </a:p>
        </p:txBody>
      </p:sp>
      <p:sp>
        <p:nvSpPr>
          <p:cNvPr id="4" name="Slide Image Placeholder 3">
            <a:extLst>
              <a:ext uri="{FF2B5EF4-FFF2-40B4-BE49-F238E27FC236}">
                <a16:creationId xmlns:a16="http://schemas.microsoft.com/office/drawing/2014/main" id="{3AAF02A2-557C-4CE9-A5BF-4866B3CEEF18}"/>
              </a:ext>
            </a:extLst>
          </p:cNvPr>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DD0E7614-410D-4709-B8B9-C2568BA462C4}"/>
              </a:ext>
            </a:extLst>
          </p:cNvPr>
          <p:cNvSpPr>
            <a:spLocks noGrp="1"/>
          </p:cNvSpPr>
          <p:nvPr>
            <p:ph type="body" sz="quarter" idx="3"/>
          </p:nvPr>
        </p:nvSpPr>
        <p:spPr>
          <a:xfrm>
            <a:off x="679450" y="4718050"/>
            <a:ext cx="5435600" cy="4468813"/>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8CEC2E9B-44F3-47CF-B3C6-BFAD001CA81A}"/>
              </a:ext>
            </a:extLst>
          </p:cNvPr>
          <p:cNvSpPr>
            <a:spLocks noGrp="1"/>
          </p:cNvSpPr>
          <p:nvPr>
            <p:ph type="ftr" sz="quarter" idx="4"/>
          </p:nvPr>
        </p:nvSpPr>
        <p:spPr>
          <a:xfrm>
            <a:off x="0" y="9432925"/>
            <a:ext cx="2944813" cy="496888"/>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00C6B02E-9614-4A7C-B46D-504B911B49C9}"/>
              </a:ext>
            </a:extLst>
          </p:cNvPr>
          <p:cNvSpPr>
            <a:spLocks noGrp="1"/>
          </p:cNvSpPr>
          <p:nvPr>
            <p:ph type="sldNum" sz="quarter" idx="5"/>
          </p:nvPr>
        </p:nvSpPr>
        <p:spPr>
          <a:xfrm>
            <a:off x="3848100" y="9432925"/>
            <a:ext cx="2944813" cy="49688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fld id="{1EC4789D-BCC9-4E93-81DD-E9A90C895576}" type="slidenum">
              <a:rPr lang="en-US" altLang="en-US"/>
              <a:pPr/>
              <a:t>‹#›</a:t>
            </a:fld>
            <a:endParaRPr lang="en-US" altLang="en-US"/>
          </a:p>
        </p:txBody>
      </p:sp>
    </p:spTree>
    <p:extLst>
      <p:ext uri="{BB962C8B-B14F-4D97-AF65-F5344CB8AC3E}">
        <p14:creationId xmlns:p14="http://schemas.microsoft.com/office/powerpoint/2010/main" val="36386789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28BE606C-CB9B-481A-90BA-352E8D999E9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0E6020BA-C429-4140-9C8E-46B0E5B3C21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5364" name="Slide Number Placeholder 3">
            <a:extLst>
              <a:ext uri="{FF2B5EF4-FFF2-40B4-BE49-F238E27FC236}">
                <a16:creationId xmlns:a16="http://schemas.microsoft.com/office/drawing/2014/main" id="{465F842B-90A3-46EA-A3E7-EBCA0B356A6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D733993-522A-4869-BC46-F06385BC8FE8}" type="slidenum">
              <a:rPr lang="en-US" altLang="en-US">
                <a:latin typeface="Calibri" panose="020F0502020204030204" pitchFamily="34" charset="0"/>
              </a:rPr>
              <a:pPr/>
              <a:t>11</a:t>
            </a:fld>
            <a:endParaRPr lang="en-US" altLang="en-US">
              <a:latin typeface="Calibri" panose="020F0502020204030204" pitchFamily="34" charset="0"/>
            </a:endParaRPr>
          </a:p>
        </p:txBody>
      </p:sp>
    </p:spTree>
    <p:extLst>
      <p:ext uri="{BB962C8B-B14F-4D97-AF65-F5344CB8AC3E}">
        <p14:creationId xmlns:p14="http://schemas.microsoft.com/office/powerpoint/2010/main" val="17120761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C568CF9F-4188-4B9F-928E-9CF44B0D66D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750580D3-2A9D-4CA8-96D8-9382B0BB22F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7412" name="Slide Number Placeholder 3">
            <a:extLst>
              <a:ext uri="{FF2B5EF4-FFF2-40B4-BE49-F238E27FC236}">
                <a16:creationId xmlns:a16="http://schemas.microsoft.com/office/drawing/2014/main" id="{B6C49603-FA4B-4946-9EF4-91DB4C98763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542208F-0740-4948-97EF-3EB7785A5921}" type="slidenum">
              <a:rPr lang="en-US" altLang="en-US">
                <a:latin typeface="Calibri" panose="020F0502020204030204" pitchFamily="34" charset="0"/>
              </a:rPr>
              <a:pPr/>
              <a:t>12</a:t>
            </a:fld>
            <a:endParaRPr lang="en-US" altLang="en-US">
              <a:latin typeface="Calibri" panose="020F0502020204030204" pitchFamily="34" charset="0"/>
            </a:endParaRPr>
          </a:p>
        </p:txBody>
      </p:sp>
    </p:spTree>
    <p:extLst>
      <p:ext uri="{BB962C8B-B14F-4D97-AF65-F5344CB8AC3E}">
        <p14:creationId xmlns:p14="http://schemas.microsoft.com/office/powerpoint/2010/main" val="30068781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F9FD435B-C53B-4A2C-9C1C-F7CA916AE4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399E6491-8683-446F-AD02-5A42971B6B4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37892" name="Slide Number Placeholder 3">
            <a:extLst>
              <a:ext uri="{FF2B5EF4-FFF2-40B4-BE49-F238E27FC236}">
                <a16:creationId xmlns:a16="http://schemas.microsoft.com/office/drawing/2014/main" id="{4EDF80F7-DE16-41FC-B66C-9FD829004AC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9AC26BE-C19A-4E70-985B-4C7317B4E003}" type="slidenum">
              <a:rPr lang="en-US" altLang="en-US">
                <a:latin typeface="Calibri" panose="020F0502020204030204" pitchFamily="34" charset="0"/>
              </a:rPr>
              <a:pPr/>
              <a:t>31</a:t>
            </a:fld>
            <a:endParaRPr lang="en-US" altLang="en-US">
              <a:latin typeface="Calibri" panose="020F0502020204030204" pitchFamily="34" charset="0"/>
            </a:endParaRPr>
          </a:p>
        </p:txBody>
      </p:sp>
    </p:spTree>
    <p:extLst>
      <p:ext uri="{BB962C8B-B14F-4D97-AF65-F5344CB8AC3E}">
        <p14:creationId xmlns:p14="http://schemas.microsoft.com/office/powerpoint/2010/main" val="30635783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5CC660CE-789B-454A-ABF1-3F98A923536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76B43435-5F29-4A6E-9EB3-BAF0AD7CFB3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a:p>
        </p:txBody>
      </p:sp>
      <p:sp>
        <p:nvSpPr>
          <p:cNvPr id="41988" name="Slide Number Placeholder 3">
            <a:extLst>
              <a:ext uri="{FF2B5EF4-FFF2-40B4-BE49-F238E27FC236}">
                <a16:creationId xmlns:a16="http://schemas.microsoft.com/office/drawing/2014/main" id="{F3CC3C4B-9934-4050-8F36-458C3C93D95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098CBA8-D7AC-4D62-B0D6-963449A56A97}" type="slidenum">
              <a:rPr lang="en-US" altLang="en-US">
                <a:latin typeface="Calibri" panose="020F0502020204030204" pitchFamily="34" charset="0"/>
              </a:rPr>
              <a:pPr/>
              <a:t>34</a:t>
            </a:fld>
            <a:endParaRPr lang="en-US" altLang="en-US">
              <a:latin typeface="Calibri" panose="020F0502020204030204" pitchFamily="34" charset="0"/>
            </a:endParaRPr>
          </a:p>
        </p:txBody>
      </p:sp>
    </p:spTree>
    <p:extLst>
      <p:ext uri="{BB962C8B-B14F-4D97-AF65-F5344CB8AC3E}">
        <p14:creationId xmlns:p14="http://schemas.microsoft.com/office/powerpoint/2010/main" val="6226066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E512C418-5E9B-4C5F-8DCA-3CED3BC43F6B}"/>
              </a:ext>
            </a:extLst>
          </p:cNvPr>
          <p:cNvSpPr>
            <a:spLocks noGrp="1"/>
          </p:cNvSpPr>
          <p:nvPr>
            <p:ph type="dt" sz="half" idx="10"/>
          </p:nvPr>
        </p:nvSpPr>
        <p:spPr/>
        <p:txBody>
          <a:bodyPr/>
          <a:lstStyle>
            <a:lvl1pPr>
              <a:defRPr/>
            </a:lvl1pPr>
          </a:lstStyle>
          <a:p>
            <a:pPr>
              <a:defRPr/>
            </a:pPr>
            <a:fld id="{224201C6-F8EB-480A-96C5-C09E99C82114}" type="datetime1">
              <a:rPr lang="en-US"/>
              <a:pPr>
                <a:defRPr/>
              </a:pPr>
              <a:t>5/10/2021</a:t>
            </a:fld>
            <a:endParaRPr lang="en-US"/>
          </a:p>
        </p:txBody>
      </p:sp>
      <p:sp>
        <p:nvSpPr>
          <p:cNvPr id="5" name="Footer Placeholder 4">
            <a:extLst>
              <a:ext uri="{FF2B5EF4-FFF2-40B4-BE49-F238E27FC236}">
                <a16:creationId xmlns:a16="http://schemas.microsoft.com/office/drawing/2014/main" id="{3AC8902E-89CA-439D-AF3A-DA83DE68608F}"/>
              </a:ext>
            </a:extLst>
          </p:cNvPr>
          <p:cNvSpPr>
            <a:spLocks noGrp="1"/>
          </p:cNvSpPr>
          <p:nvPr>
            <p:ph type="ftr" sz="quarter" idx="11"/>
          </p:nvPr>
        </p:nvSpPr>
        <p:spPr/>
        <p:txBody>
          <a:bodyPr/>
          <a:lstStyle>
            <a:lvl1pPr>
              <a:defRPr/>
            </a:lvl1pPr>
          </a:lstStyle>
          <a:p>
            <a:pPr>
              <a:defRPr/>
            </a:pPr>
            <a:r>
              <a:rPr lang="it-IT"/>
              <a:t>SOP 46 | Associated document 3: SIV Presentation template  v2.0 | 23-Nov-2018</a:t>
            </a:r>
            <a:endParaRPr lang="en-US"/>
          </a:p>
        </p:txBody>
      </p:sp>
      <p:sp>
        <p:nvSpPr>
          <p:cNvPr id="6" name="Slide Number Placeholder 5">
            <a:extLst>
              <a:ext uri="{FF2B5EF4-FFF2-40B4-BE49-F238E27FC236}">
                <a16:creationId xmlns:a16="http://schemas.microsoft.com/office/drawing/2014/main" id="{F0090BA3-BBFD-4557-B1B3-3C9650E1903F}"/>
              </a:ext>
            </a:extLst>
          </p:cNvPr>
          <p:cNvSpPr>
            <a:spLocks noGrp="1"/>
          </p:cNvSpPr>
          <p:nvPr>
            <p:ph type="sldNum" sz="quarter" idx="12"/>
          </p:nvPr>
        </p:nvSpPr>
        <p:spPr/>
        <p:txBody>
          <a:bodyPr/>
          <a:lstStyle>
            <a:lvl1pPr>
              <a:defRPr/>
            </a:lvl1pPr>
          </a:lstStyle>
          <a:p>
            <a:fld id="{03DA2203-5A62-4BF5-B05E-C7BD8FF5DC83}" type="slidenum">
              <a:rPr lang="en-US" altLang="en-US"/>
              <a:pPr/>
              <a:t>‹#›</a:t>
            </a:fld>
            <a:endParaRPr lang="en-US" altLang="en-US"/>
          </a:p>
        </p:txBody>
      </p:sp>
    </p:spTree>
    <p:extLst>
      <p:ext uri="{BB962C8B-B14F-4D97-AF65-F5344CB8AC3E}">
        <p14:creationId xmlns:p14="http://schemas.microsoft.com/office/powerpoint/2010/main" val="3758347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22C2B6E-291A-480D-B9D3-F4C0329C2538}"/>
              </a:ext>
            </a:extLst>
          </p:cNvPr>
          <p:cNvSpPr>
            <a:spLocks noGrp="1"/>
          </p:cNvSpPr>
          <p:nvPr>
            <p:ph type="dt" sz="half" idx="10"/>
          </p:nvPr>
        </p:nvSpPr>
        <p:spPr/>
        <p:txBody>
          <a:bodyPr/>
          <a:lstStyle>
            <a:lvl1pPr>
              <a:defRPr/>
            </a:lvl1pPr>
          </a:lstStyle>
          <a:p>
            <a:pPr>
              <a:defRPr/>
            </a:pPr>
            <a:fld id="{54B113CB-EF13-4423-9CBB-2AD3AB4845C8}" type="datetime1">
              <a:rPr lang="en-US"/>
              <a:pPr>
                <a:defRPr/>
              </a:pPr>
              <a:t>5/10/2021</a:t>
            </a:fld>
            <a:endParaRPr lang="en-US"/>
          </a:p>
        </p:txBody>
      </p:sp>
      <p:sp>
        <p:nvSpPr>
          <p:cNvPr id="5" name="Footer Placeholder 4">
            <a:extLst>
              <a:ext uri="{FF2B5EF4-FFF2-40B4-BE49-F238E27FC236}">
                <a16:creationId xmlns:a16="http://schemas.microsoft.com/office/drawing/2014/main" id="{14C6F118-BA4F-43FD-9D15-ED4A29D1ED86}"/>
              </a:ext>
            </a:extLst>
          </p:cNvPr>
          <p:cNvSpPr>
            <a:spLocks noGrp="1"/>
          </p:cNvSpPr>
          <p:nvPr>
            <p:ph type="ftr" sz="quarter" idx="11"/>
          </p:nvPr>
        </p:nvSpPr>
        <p:spPr/>
        <p:txBody>
          <a:bodyPr/>
          <a:lstStyle>
            <a:lvl1pPr>
              <a:defRPr/>
            </a:lvl1pPr>
          </a:lstStyle>
          <a:p>
            <a:pPr>
              <a:defRPr/>
            </a:pPr>
            <a:r>
              <a:rPr lang="it-IT"/>
              <a:t>SOP 46 | Associated document 3: SIV Presentation template  v2.0 | 23-Nov-2018</a:t>
            </a:r>
            <a:endParaRPr lang="en-US"/>
          </a:p>
        </p:txBody>
      </p:sp>
      <p:sp>
        <p:nvSpPr>
          <p:cNvPr id="6" name="Slide Number Placeholder 5">
            <a:extLst>
              <a:ext uri="{FF2B5EF4-FFF2-40B4-BE49-F238E27FC236}">
                <a16:creationId xmlns:a16="http://schemas.microsoft.com/office/drawing/2014/main" id="{4AFA163E-2FD2-4F3C-9C8B-04BE1813AA76}"/>
              </a:ext>
            </a:extLst>
          </p:cNvPr>
          <p:cNvSpPr>
            <a:spLocks noGrp="1"/>
          </p:cNvSpPr>
          <p:nvPr>
            <p:ph type="sldNum" sz="quarter" idx="12"/>
          </p:nvPr>
        </p:nvSpPr>
        <p:spPr/>
        <p:txBody>
          <a:bodyPr/>
          <a:lstStyle>
            <a:lvl1pPr>
              <a:defRPr/>
            </a:lvl1pPr>
          </a:lstStyle>
          <a:p>
            <a:fld id="{83B935CE-D404-4B3D-87F3-BFCFA20D49F5}" type="slidenum">
              <a:rPr lang="en-US" altLang="en-US"/>
              <a:pPr/>
              <a:t>‹#›</a:t>
            </a:fld>
            <a:endParaRPr lang="en-US" altLang="en-US"/>
          </a:p>
        </p:txBody>
      </p:sp>
    </p:spTree>
    <p:extLst>
      <p:ext uri="{BB962C8B-B14F-4D97-AF65-F5344CB8AC3E}">
        <p14:creationId xmlns:p14="http://schemas.microsoft.com/office/powerpoint/2010/main" val="2953217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956737-AB40-4D5B-8E20-C713E52D06F7}"/>
              </a:ext>
            </a:extLst>
          </p:cNvPr>
          <p:cNvSpPr>
            <a:spLocks noGrp="1"/>
          </p:cNvSpPr>
          <p:nvPr>
            <p:ph type="dt" sz="half" idx="10"/>
          </p:nvPr>
        </p:nvSpPr>
        <p:spPr/>
        <p:txBody>
          <a:bodyPr/>
          <a:lstStyle>
            <a:lvl1pPr>
              <a:defRPr/>
            </a:lvl1pPr>
          </a:lstStyle>
          <a:p>
            <a:pPr>
              <a:defRPr/>
            </a:pPr>
            <a:fld id="{B4010872-DBBD-4D33-A5DC-1E9A5F5E6070}" type="datetime1">
              <a:rPr lang="en-US"/>
              <a:pPr>
                <a:defRPr/>
              </a:pPr>
              <a:t>5/10/2021</a:t>
            </a:fld>
            <a:endParaRPr lang="en-US"/>
          </a:p>
        </p:txBody>
      </p:sp>
      <p:sp>
        <p:nvSpPr>
          <p:cNvPr id="5" name="Footer Placeholder 4">
            <a:extLst>
              <a:ext uri="{FF2B5EF4-FFF2-40B4-BE49-F238E27FC236}">
                <a16:creationId xmlns:a16="http://schemas.microsoft.com/office/drawing/2014/main" id="{578A21EC-3714-4F41-9838-5CAF09DE6D3E}"/>
              </a:ext>
            </a:extLst>
          </p:cNvPr>
          <p:cNvSpPr>
            <a:spLocks noGrp="1"/>
          </p:cNvSpPr>
          <p:nvPr>
            <p:ph type="ftr" sz="quarter" idx="11"/>
          </p:nvPr>
        </p:nvSpPr>
        <p:spPr/>
        <p:txBody>
          <a:bodyPr/>
          <a:lstStyle>
            <a:lvl1pPr>
              <a:defRPr/>
            </a:lvl1pPr>
          </a:lstStyle>
          <a:p>
            <a:pPr>
              <a:defRPr/>
            </a:pPr>
            <a:r>
              <a:rPr lang="it-IT"/>
              <a:t>SOP 46 | Associated document 3: SIV Presentation template  v2.0 | 23-Nov-2018</a:t>
            </a:r>
            <a:endParaRPr lang="en-US"/>
          </a:p>
        </p:txBody>
      </p:sp>
      <p:sp>
        <p:nvSpPr>
          <p:cNvPr id="6" name="Slide Number Placeholder 5">
            <a:extLst>
              <a:ext uri="{FF2B5EF4-FFF2-40B4-BE49-F238E27FC236}">
                <a16:creationId xmlns:a16="http://schemas.microsoft.com/office/drawing/2014/main" id="{BC36DE9E-A193-4BFF-9353-8A110A222E06}"/>
              </a:ext>
            </a:extLst>
          </p:cNvPr>
          <p:cNvSpPr>
            <a:spLocks noGrp="1"/>
          </p:cNvSpPr>
          <p:nvPr>
            <p:ph type="sldNum" sz="quarter" idx="12"/>
          </p:nvPr>
        </p:nvSpPr>
        <p:spPr/>
        <p:txBody>
          <a:bodyPr/>
          <a:lstStyle>
            <a:lvl1pPr>
              <a:defRPr/>
            </a:lvl1pPr>
          </a:lstStyle>
          <a:p>
            <a:fld id="{5EAF8C01-435E-4B27-86AA-CD4CE00415B8}" type="slidenum">
              <a:rPr lang="en-US" altLang="en-US"/>
              <a:pPr/>
              <a:t>‹#›</a:t>
            </a:fld>
            <a:endParaRPr lang="en-US" altLang="en-US"/>
          </a:p>
        </p:txBody>
      </p:sp>
    </p:spTree>
    <p:extLst>
      <p:ext uri="{BB962C8B-B14F-4D97-AF65-F5344CB8AC3E}">
        <p14:creationId xmlns:p14="http://schemas.microsoft.com/office/powerpoint/2010/main" val="2916577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1D7470-82B6-4A80-BE96-F88F40CD774A}"/>
              </a:ext>
            </a:extLst>
          </p:cNvPr>
          <p:cNvSpPr>
            <a:spLocks noGrp="1"/>
          </p:cNvSpPr>
          <p:nvPr>
            <p:ph type="dt" sz="half" idx="10"/>
          </p:nvPr>
        </p:nvSpPr>
        <p:spPr/>
        <p:txBody>
          <a:bodyPr/>
          <a:lstStyle>
            <a:lvl1pPr>
              <a:defRPr/>
            </a:lvl1pPr>
          </a:lstStyle>
          <a:p>
            <a:pPr>
              <a:defRPr/>
            </a:pPr>
            <a:fld id="{AB0EE5F0-4F82-4117-86C7-B85A7382F2D9}" type="datetime1">
              <a:rPr lang="en-US"/>
              <a:pPr>
                <a:defRPr/>
              </a:pPr>
              <a:t>5/10/2021</a:t>
            </a:fld>
            <a:endParaRPr lang="en-US"/>
          </a:p>
        </p:txBody>
      </p:sp>
      <p:sp>
        <p:nvSpPr>
          <p:cNvPr id="5" name="Footer Placeholder 4">
            <a:extLst>
              <a:ext uri="{FF2B5EF4-FFF2-40B4-BE49-F238E27FC236}">
                <a16:creationId xmlns:a16="http://schemas.microsoft.com/office/drawing/2014/main" id="{BBB62067-EE72-4D98-849C-9531B5F91F60}"/>
              </a:ext>
            </a:extLst>
          </p:cNvPr>
          <p:cNvSpPr>
            <a:spLocks noGrp="1"/>
          </p:cNvSpPr>
          <p:nvPr>
            <p:ph type="ftr" sz="quarter" idx="11"/>
          </p:nvPr>
        </p:nvSpPr>
        <p:spPr/>
        <p:txBody>
          <a:bodyPr/>
          <a:lstStyle>
            <a:lvl1pPr>
              <a:defRPr/>
            </a:lvl1pPr>
          </a:lstStyle>
          <a:p>
            <a:pPr>
              <a:defRPr/>
            </a:pPr>
            <a:r>
              <a:rPr lang="it-IT"/>
              <a:t>SOP 46 | Associated document 3: SIV Presentation template  v2.0 | 23-Nov-2018</a:t>
            </a:r>
            <a:endParaRPr lang="en-US"/>
          </a:p>
        </p:txBody>
      </p:sp>
      <p:sp>
        <p:nvSpPr>
          <p:cNvPr id="6" name="Slide Number Placeholder 5">
            <a:extLst>
              <a:ext uri="{FF2B5EF4-FFF2-40B4-BE49-F238E27FC236}">
                <a16:creationId xmlns:a16="http://schemas.microsoft.com/office/drawing/2014/main" id="{22AEC3B5-B611-4534-9E4A-06DF75EB7648}"/>
              </a:ext>
            </a:extLst>
          </p:cNvPr>
          <p:cNvSpPr>
            <a:spLocks noGrp="1"/>
          </p:cNvSpPr>
          <p:nvPr>
            <p:ph type="sldNum" sz="quarter" idx="12"/>
          </p:nvPr>
        </p:nvSpPr>
        <p:spPr/>
        <p:txBody>
          <a:bodyPr/>
          <a:lstStyle>
            <a:lvl1pPr>
              <a:defRPr/>
            </a:lvl1pPr>
          </a:lstStyle>
          <a:p>
            <a:fld id="{B5EEDF4E-649D-4883-B25F-966E5D836319}" type="slidenum">
              <a:rPr lang="en-US" altLang="en-US"/>
              <a:pPr/>
              <a:t>‹#›</a:t>
            </a:fld>
            <a:endParaRPr lang="en-US" altLang="en-US"/>
          </a:p>
        </p:txBody>
      </p:sp>
    </p:spTree>
    <p:extLst>
      <p:ext uri="{BB962C8B-B14F-4D97-AF65-F5344CB8AC3E}">
        <p14:creationId xmlns:p14="http://schemas.microsoft.com/office/powerpoint/2010/main" val="2621017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F497BDB-E171-4BB4-BD7A-5E4A6686A439}"/>
              </a:ext>
            </a:extLst>
          </p:cNvPr>
          <p:cNvSpPr>
            <a:spLocks noGrp="1"/>
          </p:cNvSpPr>
          <p:nvPr>
            <p:ph type="dt" sz="half" idx="10"/>
          </p:nvPr>
        </p:nvSpPr>
        <p:spPr/>
        <p:txBody>
          <a:bodyPr/>
          <a:lstStyle>
            <a:lvl1pPr>
              <a:defRPr/>
            </a:lvl1pPr>
          </a:lstStyle>
          <a:p>
            <a:pPr>
              <a:defRPr/>
            </a:pPr>
            <a:fld id="{53F23B29-8DEB-47BD-B46C-B703E20495CD}" type="datetime1">
              <a:rPr lang="en-US"/>
              <a:pPr>
                <a:defRPr/>
              </a:pPr>
              <a:t>5/10/2021</a:t>
            </a:fld>
            <a:endParaRPr lang="en-US"/>
          </a:p>
        </p:txBody>
      </p:sp>
      <p:sp>
        <p:nvSpPr>
          <p:cNvPr id="5" name="Footer Placeholder 4">
            <a:extLst>
              <a:ext uri="{FF2B5EF4-FFF2-40B4-BE49-F238E27FC236}">
                <a16:creationId xmlns:a16="http://schemas.microsoft.com/office/drawing/2014/main" id="{BC27FB96-D76E-47D1-BCB5-F3123FAA69F1}"/>
              </a:ext>
            </a:extLst>
          </p:cNvPr>
          <p:cNvSpPr>
            <a:spLocks noGrp="1"/>
          </p:cNvSpPr>
          <p:nvPr>
            <p:ph type="ftr" sz="quarter" idx="11"/>
          </p:nvPr>
        </p:nvSpPr>
        <p:spPr/>
        <p:txBody>
          <a:bodyPr/>
          <a:lstStyle>
            <a:lvl1pPr>
              <a:defRPr/>
            </a:lvl1pPr>
          </a:lstStyle>
          <a:p>
            <a:pPr>
              <a:defRPr/>
            </a:pPr>
            <a:r>
              <a:rPr lang="it-IT"/>
              <a:t>SOP 46 | Associated document 3: SIV Presentation template  v2.0 | 23-Nov-2018</a:t>
            </a:r>
            <a:endParaRPr lang="en-US"/>
          </a:p>
        </p:txBody>
      </p:sp>
      <p:sp>
        <p:nvSpPr>
          <p:cNvPr id="6" name="Slide Number Placeholder 5">
            <a:extLst>
              <a:ext uri="{FF2B5EF4-FFF2-40B4-BE49-F238E27FC236}">
                <a16:creationId xmlns:a16="http://schemas.microsoft.com/office/drawing/2014/main" id="{766CAC9D-EF28-40EF-A52F-F7E21991A602}"/>
              </a:ext>
            </a:extLst>
          </p:cNvPr>
          <p:cNvSpPr>
            <a:spLocks noGrp="1"/>
          </p:cNvSpPr>
          <p:nvPr>
            <p:ph type="sldNum" sz="quarter" idx="12"/>
          </p:nvPr>
        </p:nvSpPr>
        <p:spPr/>
        <p:txBody>
          <a:bodyPr/>
          <a:lstStyle>
            <a:lvl1pPr>
              <a:defRPr/>
            </a:lvl1pPr>
          </a:lstStyle>
          <a:p>
            <a:fld id="{68C79F39-13CC-4474-9285-0A8F02DB414D}" type="slidenum">
              <a:rPr lang="en-US" altLang="en-US"/>
              <a:pPr/>
              <a:t>‹#›</a:t>
            </a:fld>
            <a:endParaRPr lang="en-US" altLang="en-US"/>
          </a:p>
        </p:txBody>
      </p:sp>
    </p:spTree>
    <p:extLst>
      <p:ext uri="{BB962C8B-B14F-4D97-AF65-F5344CB8AC3E}">
        <p14:creationId xmlns:p14="http://schemas.microsoft.com/office/powerpoint/2010/main" val="21278169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F6D85BCB-D1A7-4CDD-9BB7-E013CFF85E5D}"/>
              </a:ext>
            </a:extLst>
          </p:cNvPr>
          <p:cNvSpPr>
            <a:spLocks noGrp="1"/>
          </p:cNvSpPr>
          <p:nvPr>
            <p:ph type="dt" sz="half" idx="10"/>
          </p:nvPr>
        </p:nvSpPr>
        <p:spPr/>
        <p:txBody>
          <a:bodyPr/>
          <a:lstStyle>
            <a:lvl1pPr>
              <a:defRPr/>
            </a:lvl1pPr>
          </a:lstStyle>
          <a:p>
            <a:pPr>
              <a:defRPr/>
            </a:pPr>
            <a:fld id="{BFFA288F-F4CF-451D-9A64-393A39E23584}" type="datetime1">
              <a:rPr lang="en-US"/>
              <a:pPr>
                <a:defRPr/>
              </a:pPr>
              <a:t>5/10/2021</a:t>
            </a:fld>
            <a:endParaRPr lang="en-US"/>
          </a:p>
        </p:txBody>
      </p:sp>
      <p:sp>
        <p:nvSpPr>
          <p:cNvPr id="6" name="Footer Placeholder 4">
            <a:extLst>
              <a:ext uri="{FF2B5EF4-FFF2-40B4-BE49-F238E27FC236}">
                <a16:creationId xmlns:a16="http://schemas.microsoft.com/office/drawing/2014/main" id="{4C2227BC-9771-4980-9D96-E8D6729C4D25}"/>
              </a:ext>
            </a:extLst>
          </p:cNvPr>
          <p:cNvSpPr>
            <a:spLocks noGrp="1"/>
          </p:cNvSpPr>
          <p:nvPr>
            <p:ph type="ftr" sz="quarter" idx="11"/>
          </p:nvPr>
        </p:nvSpPr>
        <p:spPr/>
        <p:txBody>
          <a:bodyPr/>
          <a:lstStyle>
            <a:lvl1pPr>
              <a:defRPr/>
            </a:lvl1pPr>
          </a:lstStyle>
          <a:p>
            <a:pPr>
              <a:defRPr/>
            </a:pPr>
            <a:r>
              <a:rPr lang="it-IT"/>
              <a:t>SOP 46 | Associated document 3: SIV Presentation template  v2.0 | 23-Nov-2018</a:t>
            </a:r>
            <a:endParaRPr lang="en-US"/>
          </a:p>
        </p:txBody>
      </p:sp>
      <p:sp>
        <p:nvSpPr>
          <p:cNvPr id="7" name="Slide Number Placeholder 5">
            <a:extLst>
              <a:ext uri="{FF2B5EF4-FFF2-40B4-BE49-F238E27FC236}">
                <a16:creationId xmlns:a16="http://schemas.microsoft.com/office/drawing/2014/main" id="{28F3AEFE-6AC6-43B3-B30A-7CD8D59215EE}"/>
              </a:ext>
            </a:extLst>
          </p:cNvPr>
          <p:cNvSpPr>
            <a:spLocks noGrp="1"/>
          </p:cNvSpPr>
          <p:nvPr>
            <p:ph type="sldNum" sz="quarter" idx="12"/>
          </p:nvPr>
        </p:nvSpPr>
        <p:spPr/>
        <p:txBody>
          <a:bodyPr/>
          <a:lstStyle>
            <a:lvl1pPr>
              <a:defRPr/>
            </a:lvl1pPr>
          </a:lstStyle>
          <a:p>
            <a:fld id="{8CDA4AA4-45A9-47CE-B307-61B2BE6BCF36}" type="slidenum">
              <a:rPr lang="en-US" altLang="en-US"/>
              <a:pPr/>
              <a:t>‹#›</a:t>
            </a:fld>
            <a:endParaRPr lang="en-US" altLang="en-US"/>
          </a:p>
        </p:txBody>
      </p:sp>
    </p:spTree>
    <p:extLst>
      <p:ext uri="{BB962C8B-B14F-4D97-AF65-F5344CB8AC3E}">
        <p14:creationId xmlns:p14="http://schemas.microsoft.com/office/powerpoint/2010/main" val="1479895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D7358735-F344-4E5F-9B18-EE52EE39DB49}"/>
              </a:ext>
            </a:extLst>
          </p:cNvPr>
          <p:cNvSpPr>
            <a:spLocks noGrp="1"/>
          </p:cNvSpPr>
          <p:nvPr>
            <p:ph type="dt" sz="half" idx="10"/>
          </p:nvPr>
        </p:nvSpPr>
        <p:spPr/>
        <p:txBody>
          <a:bodyPr/>
          <a:lstStyle>
            <a:lvl1pPr>
              <a:defRPr/>
            </a:lvl1pPr>
          </a:lstStyle>
          <a:p>
            <a:pPr>
              <a:defRPr/>
            </a:pPr>
            <a:fld id="{4A299D02-5BF1-4584-B292-61D767C95C7A}" type="datetime1">
              <a:rPr lang="en-US"/>
              <a:pPr>
                <a:defRPr/>
              </a:pPr>
              <a:t>5/10/2021</a:t>
            </a:fld>
            <a:endParaRPr lang="en-US"/>
          </a:p>
        </p:txBody>
      </p:sp>
      <p:sp>
        <p:nvSpPr>
          <p:cNvPr id="8" name="Footer Placeholder 4">
            <a:extLst>
              <a:ext uri="{FF2B5EF4-FFF2-40B4-BE49-F238E27FC236}">
                <a16:creationId xmlns:a16="http://schemas.microsoft.com/office/drawing/2014/main" id="{F4C1056A-5A9D-4848-8A1B-68B4F28E9C9F}"/>
              </a:ext>
            </a:extLst>
          </p:cNvPr>
          <p:cNvSpPr>
            <a:spLocks noGrp="1"/>
          </p:cNvSpPr>
          <p:nvPr>
            <p:ph type="ftr" sz="quarter" idx="11"/>
          </p:nvPr>
        </p:nvSpPr>
        <p:spPr/>
        <p:txBody>
          <a:bodyPr/>
          <a:lstStyle>
            <a:lvl1pPr>
              <a:defRPr/>
            </a:lvl1pPr>
          </a:lstStyle>
          <a:p>
            <a:pPr>
              <a:defRPr/>
            </a:pPr>
            <a:r>
              <a:rPr lang="it-IT"/>
              <a:t>SOP 46 | Associated document 3: SIV Presentation template  v2.0 | 23-Nov-2018</a:t>
            </a:r>
            <a:endParaRPr lang="en-US"/>
          </a:p>
        </p:txBody>
      </p:sp>
      <p:sp>
        <p:nvSpPr>
          <p:cNvPr id="9" name="Slide Number Placeholder 5">
            <a:extLst>
              <a:ext uri="{FF2B5EF4-FFF2-40B4-BE49-F238E27FC236}">
                <a16:creationId xmlns:a16="http://schemas.microsoft.com/office/drawing/2014/main" id="{F341E5F1-8056-47A3-A194-EB906C4B7947}"/>
              </a:ext>
            </a:extLst>
          </p:cNvPr>
          <p:cNvSpPr>
            <a:spLocks noGrp="1"/>
          </p:cNvSpPr>
          <p:nvPr>
            <p:ph type="sldNum" sz="quarter" idx="12"/>
          </p:nvPr>
        </p:nvSpPr>
        <p:spPr/>
        <p:txBody>
          <a:bodyPr/>
          <a:lstStyle>
            <a:lvl1pPr>
              <a:defRPr/>
            </a:lvl1pPr>
          </a:lstStyle>
          <a:p>
            <a:fld id="{A454E24D-AE5A-40DD-9CB5-FCDC38D8BF63}" type="slidenum">
              <a:rPr lang="en-US" altLang="en-US"/>
              <a:pPr/>
              <a:t>‹#›</a:t>
            </a:fld>
            <a:endParaRPr lang="en-US" altLang="en-US"/>
          </a:p>
        </p:txBody>
      </p:sp>
    </p:spTree>
    <p:extLst>
      <p:ext uri="{BB962C8B-B14F-4D97-AF65-F5344CB8AC3E}">
        <p14:creationId xmlns:p14="http://schemas.microsoft.com/office/powerpoint/2010/main" val="3797009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902D5D04-6E20-4342-9FDC-6AC57DE52126}"/>
              </a:ext>
            </a:extLst>
          </p:cNvPr>
          <p:cNvSpPr>
            <a:spLocks noGrp="1"/>
          </p:cNvSpPr>
          <p:nvPr>
            <p:ph type="dt" sz="half" idx="10"/>
          </p:nvPr>
        </p:nvSpPr>
        <p:spPr/>
        <p:txBody>
          <a:bodyPr/>
          <a:lstStyle>
            <a:lvl1pPr>
              <a:defRPr/>
            </a:lvl1pPr>
          </a:lstStyle>
          <a:p>
            <a:pPr>
              <a:defRPr/>
            </a:pPr>
            <a:fld id="{D2F41A39-1DF6-4675-BECC-06E537E805F1}" type="datetime1">
              <a:rPr lang="en-US"/>
              <a:pPr>
                <a:defRPr/>
              </a:pPr>
              <a:t>5/10/2021</a:t>
            </a:fld>
            <a:endParaRPr lang="en-US"/>
          </a:p>
        </p:txBody>
      </p:sp>
      <p:sp>
        <p:nvSpPr>
          <p:cNvPr id="4" name="Footer Placeholder 4">
            <a:extLst>
              <a:ext uri="{FF2B5EF4-FFF2-40B4-BE49-F238E27FC236}">
                <a16:creationId xmlns:a16="http://schemas.microsoft.com/office/drawing/2014/main" id="{6AA6EDAB-20A7-420B-A326-FC537A15D571}"/>
              </a:ext>
            </a:extLst>
          </p:cNvPr>
          <p:cNvSpPr>
            <a:spLocks noGrp="1"/>
          </p:cNvSpPr>
          <p:nvPr>
            <p:ph type="ftr" sz="quarter" idx="11"/>
          </p:nvPr>
        </p:nvSpPr>
        <p:spPr/>
        <p:txBody>
          <a:bodyPr/>
          <a:lstStyle>
            <a:lvl1pPr>
              <a:defRPr/>
            </a:lvl1pPr>
          </a:lstStyle>
          <a:p>
            <a:pPr>
              <a:defRPr/>
            </a:pPr>
            <a:r>
              <a:rPr lang="it-IT"/>
              <a:t>SOP 46 | Associated document 3: SIV Presentation template  v2.0 | 23-Nov-2018</a:t>
            </a:r>
            <a:endParaRPr lang="en-US"/>
          </a:p>
        </p:txBody>
      </p:sp>
      <p:sp>
        <p:nvSpPr>
          <p:cNvPr id="5" name="Slide Number Placeholder 5">
            <a:extLst>
              <a:ext uri="{FF2B5EF4-FFF2-40B4-BE49-F238E27FC236}">
                <a16:creationId xmlns:a16="http://schemas.microsoft.com/office/drawing/2014/main" id="{2FCE2784-D0BB-495C-A8F4-128C5D70ACCF}"/>
              </a:ext>
            </a:extLst>
          </p:cNvPr>
          <p:cNvSpPr>
            <a:spLocks noGrp="1"/>
          </p:cNvSpPr>
          <p:nvPr>
            <p:ph type="sldNum" sz="quarter" idx="12"/>
          </p:nvPr>
        </p:nvSpPr>
        <p:spPr/>
        <p:txBody>
          <a:bodyPr/>
          <a:lstStyle>
            <a:lvl1pPr>
              <a:defRPr/>
            </a:lvl1pPr>
          </a:lstStyle>
          <a:p>
            <a:fld id="{C21630F5-0EE5-462E-B804-695B92306A83}" type="slidenum">
              <a:rPr lang="en-US" altLang="en-US"/>
              <a:pPr/>
              <a:t>‹#›</a:t>
            </a:fld>
            <a:endParaRPr lang="en-US" altLang="en-US"/>
          </a:p>
        </p:txBody>
      </p:sp>
    </p:spTree>
    <p:extLst>
      <p:ext uri="{BB962C8B-B14F-4D97-AF65-F5344CB8AC3E}">
        <p14:creationId xmlns:p14="http://schemas.microsoft.com/office/powerpoint/2010/main" val="1750556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24F31CDE-B440-40C7-B6AE-11A9DC10F936}"/>
              </a:ext>
            </a:extLst>
          </p:cNvPr>
          <p:cNvSpPr>
            <a:spLocks noGrp="1"/>
          </p:cNvSpPr>
          <p:nvPr>
            <p:ph type="dt" sz="half" idx="10"/>
          </p:nvPr>
        </p:nvSpPr>
        <p:spPr/>
        <p:txBody>
          <a:bodyPr/>
          <a:lstStyle>
            <a:lvl1pPr>
              <a:defRPr/>
            </a:lvl1pPr>
          </a:lstStyle>
          <a:p>
            <a:pPr>
              <a:defRPr/>
            </a:pPr>
            <a:fld id="{45405A1B-1A21-4001-A474-B7DFA23D645A}" type="datetime1">
              <a:rPr lang="en-US"/>
              <a:pPr>
                <a:defRPr/>
              </a:pPr>
              <a:t>5/10/2021</a:t>
            </a:fld>
            <a:endParaRPr lang="en-US"/>
          </a:p>
        </p:txBody>
      </p:sp>
      <p:sp>
        <p:nvSpPr>
          <p:cNvPr id="3" name="Footer Placeholder 4">
            <a:extLst>
              <a:ext uri="{FF2B5EF4-FFF2-40B4-BE49-F238E27FC236}">
                <a16:creationId xmlns:a16="http://schemas.microsoft.com/office/drawing/2014/main" id="{7D1EB133-43D1-4313-9A8B-592951849B0A}"/>
              </a:ext>
            </a:extLst>
          </p:cNvPr>
          <p:cNvSpPr>
            <a:spLocks noGrp="1"/>
          </p:cNvSpPr>
          <p:nvPr>
            <p:ph type="ftr" sz="quarter" idx="11"/>
          </p:nvPr>
        </p:nvSpPr>
        <p:spPr/>
        <p:txBody>
          <a:bodyPr/>
          <a:lstStyle>
            <a:lvl1pPr>
              <a:defRPr/>
            </a:lvl1pPr>
          </a:lstStyle>
          <a:p>
            <a:pPr>
              <a:defRPr/>
            </a:pPr>
            <a:r>
              <a:rPr lang="it-IT"/>
              <a:t>SOP 46 | Associated document 3: SIV Presentation template  v2.0 | 23-Nov-2018</a:t>
            </a:r>
            <a:endParaRPr lang="en-US"/>
          </a:p>
        </p:txBody>
      </p:sp>
      <p:sp>
        <p:nvSpPr>
          <p:cNvPr id="4" name="Slide Number Placeholder 5">
            <a:extLst>
              <a:ext uri="{FF2B5EF4-FFF2-40B4-BE49-F238E27FC236}">
                <a16:creationId xmlns:a16="http://schemas.microsoft.com/office/drawing/2014/main" id="{488BECD3-E6C7-4BE1-BF0A-9A94A11952D9}"/>
              </a:ext>
            </a:extLst>
          </p:cNvPr>
          <p:cNvSpPr>
            <a:spLocks noGrp="1"/>
          </p:cNvSpPr>
          <p:nvPr>
            <p:ph type="sldNum" sz="quarter" idx="12"/>
          </p:nvPr>
        </p:nvSpPr>
        <p:spPr/>
        <p:txBody>
          <a:bodyPr/>
          <a:lstStyle>
            <a:lvl1pPr>
              <a:defRPr/>
            </a:lvl1pPr>
          </a:lstStyle>
          <a:p>
            <a:fld id="{67CABB52-9126-4EDC-8242-91DD336509B7}" type="slidenum">
              <a:rPr lang="en-US" altLang="en-US"/>
              <a:pPr/>
              <a:t>‹#›</a:t>
            </a:fld>
            <a:endParaRPr lang="en-US" altLang="en-US"/>
          </a:p>
        </p:txBody>
      </p:sp>
    </p:spTree>
    <p:extLst>
      <p:ext uri="{BB962C8B-B14F-4D97-AF65-F5344CB8AC3E}">
        <p14:creationId xmlns:p14="http://schemas.microsoft.com/office/powerpoint/2010/main" val="1089919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FEDCC989-E057-4B3A-996D-96086C04A458}"/>
              </a:ext>
            </a:extLst>
          </p:cNvPr>
          <p:cNvSpPr>
            <a:spLocks noGrp="1"/>
          </p:cNvSpPr>
          <p:nvPr>
            <p:ph type="dt" sz="half" idx="10"/>
          </p:nvPr>
        </p:nvSpPr>
        <p:spPr/>
        <p:txBody>
          <a:bodyPr/>
          <a:lstStyle>
            <a:lvl1pPr>
              <a:defRPr/>
            </a:lvl1pPr>
          </a:lstStyle>
          <a:p>
            <a:pPr>
              <a:defRPr/>
            </a:pPr>
            <a:fld id="{CFCDAAAB-7868-4609-AA4C-1EFB315B0F36}" type="datetime1">
              <a:rPr lang="en-US"/>
              <a:pPr>
                <a:defRPr/>
              </a:pPr>
              <a:t>5/10/2021</a:t>
            </a:fld>
            <a:endParaRPr lang="en-US"/>
          </a:p>
        </p:txBody>
      </p:sp>
      <p:sp>
        <p:nvSpPr>
          <p:cNvPr id="6" name="Footer Placeholder 4">
            <a:extLst>
              <a:ext uri="{FF2B5EF4-FFF2-40B4-BE49-F238E27FC236}">
                <a16:creationId xmlns:a16="http://schemas.microsoft.com/office/drawing/2014/main" id="{174EBD07-969E-4FC4-937F-967C304BB562}"/>
              </a:ext>
            </a:extLst>
          </p:cNvPr>
          <p:cNvSpPr>
            <a:spLocks noGrp="1"/>
          </p:cNvSpPr>
          <p:nvPr>
            <p:ph type="ftr" sz="quarter" idx="11"/>
          </p:nvPr>
        </p:nvSpPr>
        <p:spPr/>
        <p:txBody>
          <a:bodyPr/>
          <a:lstStyle>
            <a:lvl1pPr>
              <a:defRPr/>
            </a:lvl1pPr>
          </a:lstStyle>
          <a:p>
            <a:pPr>
              <a:defRPr/>
            </a:pPr>
            <a:r>
              <a:rPr lang="it-IT"/>
              <a:t>SOP 46 | Associated document 3: SIV Presentation template  v2.0 | 23-Nov-2018</a:t>
            </a:r>
            <a:endParaRPr lang="en-US"/>
          </a:p>
        </p:txBody>
      </p:sp>
      <p:sp>
        <p:nvSpPr>
          <p:cNvPr id="7" name="Slide Number Placeholder 5">
            <a:extLst>
              <a:ext uri="{FF2B5EF4-FFF2-40B4-BE49-F238E27FC236}">
                <a16:creationId xmlns:a16="http://schemas.microsoft.com/office/drawing/2014/main" id="{0632AA65-0C42-4281-A7A1-0D5C61F7FA76}"/>
              </a:ext>
            </a:extLst>
          </p:cNvPr>
          <p:cNvSpPr>
            <a:spLocks noGrp="1"/>
          </p:cNvSpPr>
          <p:nvPr>
            <p:ph type="sldNum" sz="quarter" idx="12"/>
          </p:nvPr>
        </p:nvSpPr>
        <p:spPr/>
        <p:txBody>
          <a:bodyPr/>
          <a:lstStyle>
            <a:lvl1pPr>
              <a:defRPr/>
            </a:lvl1pPr>
          </a:lstStyle>
          <a:p>
            <a:fld id="{A31AA282-D968-4810-8167-2D77943045B5}" type="slidenum">
              <a:rPr lang="en-US" altLang="en-US"/>
              <a:pPr/>
              <a:t>‹#›</a:t>
            </a:fld>
            <a:endParaRPr lang="en-US" altLang="en-US"/>
          </a:p>
        </p:txBody>
      </p:sp>
    </p:spTree>
    <p:extLst>
      <p:ext uri="{BB962C8B-B14F-4D97-AF65-F5344CB8AC3E}">
        <p14:creationId xmlns:p14="http://schemas.microsoft.com/office/powerpoint/2010/main" val="3273517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962FB550-0E57-4AD7-AE66-981E29A27E58}"/>
              </a:ext>
            </a:extLst>
          </p:cNvPr>
          <p:cNvSpPr>
            <a:spLocks noGrp="1"/>
          </p:cNvSpPr>
          <p:nvPr>
            <p:ph type="dt" sz="half" idx="10"/>
          </p:nvPr>
        </p:nvSpPr>
        <p:spPr/>
        <p:txBody>
          <a:bodyPr/>
          <a:lstStyle>
            <a:lvl1pPr>
              <a:defRPr/>
            </a:lvl1pPr>
          </a:lstStyle>
          <a:p>
            <a:pPr>
              <a:defRPr/>
            </a:pPr>
            <a:fld id="{F9D020A2-FCE2-4760-ABD6-2EC2DF42E4D5}" type="datetime1">
              <a:rPr lang="en-US"/>
              <a:pPr>
                <a:defRPr/>
              </a:pPr>
              <a:t>5/10/2021</a:t>
            </a:fld>
            <a:endParaRPr lang="en-US"/>
          </a:p>
        </p:txBody>
      </p:sp>
      <p:sp>
        <p:nvSpPr>
          <p:cNvPr id="6" name="Footer Placeholder 4">
            <a:extLst>
              <a:ext uri="{FF2B5EF4-FFF2-40B4-BE49-F238E27FC236}">
                <a16:creationId xmlns:a16="http://schemas.microsoft.com/office/drawing/2014/main" id="{E10EDC25-011C-41BA-9834-8E64940FC59D}"/>
              </a:ext>
            </a:extLst>
          </p:cNvPr>
          <p:cNvSpPr>
            <a:spLocks noGrp="1"/>
          </p:cNvSpPr>
          <p:nvPr>
            <p:ph type="ftr" sz="quarter" idx="11"/>
          </p:nvPr>
        </p:nvSpPr>
        <p:spPr/>
        <p:txBody>
          <a:bodyPr/>
          <a:lstStyle>
            <a:lvl1pPr>
              <a:defRPr/>
            </a:lvl1pPr>
          </a:lstStyle>
          <a:p>
            <a:pPr>
              <a:defRPr/>
            </a:pPr>
            <a:r>
              <a:rPr lang="it-IT"/>
              <a:t>SOP 46 | Associated document 3: SIV Presentation template  v2.0 | 23-Nov-2018</a:t>
            </a:r>
            <a:endParaRPr lang="en-US"/>
          </a:p>
        </p:txBody>
      </p:sp>
      <p:sp>
        <p:nvSpPr>
          <p:cNvPr id="7" name="Slide Number Placeholder 5">
            <a:extLst>
              <a:ext uri="{FF2B5EF4-FFF2-40B4-BE49-F238E27FC236}">
                <a16:creationId xmlns:a16="http://schemas.microsoft.com/office/drawing/2014/main" id="{346E88F9-B880-4C9A-AC96-8E30992B6360}"/>
              </a:ext>
            </a:extLst>
          </p:cNvPr>
          <p:cNvSpPr>
            <a:spLocks noGrp="1"/>
          </p:cNvSpPr>
          <p:nvPr>
            <p:ph type="sldNum" sz="quarter" idx="12"/>
          </p:nvPr>
        </p:nvSpPr>
        <p:spPr/>
        <p:txBody>
          <a:bodyPr/>
          <a:lstStyle>
            <a:lvl1pPr>
              <a:defRPr/>
            </a:lvl1pPr>
          </a:lstStyle>
          <a:p>
            <a:fld id="{3A2FDBAA-9376-46EB-BF5D-F0FE215218CA}" type="slidenum">
              <a:rPr lang="en-US" altLang="en-US"/>
              <a:pPr/>
              <a:t>‹#›</a:t>
            </a:fld>
            <a:endParaRPr lang="en-US" altLang="en-US"/>
          </a:p>
        </p:txBody>
      </p:sp>
    </p:spTree>
    <p:extLst>
      <p:ext uri="{BB962C8B-B14F-4D97-AF65-F5344CB8AC3E}">
        <p14:creationId xmlns:p14="http://schemas.microsoft.com/office/powerpoint/2010/main" val="6585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9DD79998-A809-4B7E-BE63-EF0E1328F2FD}"/>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FC5A568A-CFA1-4814-A64C-34DFD45841B2}"/>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666E6E1D-8849-4B2E-8986-B6252ED0E021}"/>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646332CC-38E0-429C-B405-DFC7FBCA76AF}" type="datetime1">
              <a:rPr lang="en-US"/>
              <a:pPr>
                <a:defRPr/>
              </a:pPr>
              <a:t>5/10/2021</a:t>
            </a:fld>
            <a:endParaRPr lang="en-US"/>
          </a:p>
        </p:txBody>
      </p:sp>
      <p:sp>
        <p:nvSpPr>
          <p:cNvPr id="5" name="Footer Placeholder 4">
            <a:extLst>
              <a:ext uri="{FF2B5EF4-FFF2-40B4-BE49-F238E27FC236}">
                <a16:creationId xmlns:a16="http://schemas.microsoft.com/office/drawing/2014/main" id="{EB5B4424-0641-48D3-8476-E7378EFBDF11}"/>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r>
              <a:rPr lang="it-IT"/>
              <a:t>SOP 46 | Associated document 3: SIV Presentation template  v2.0 | 23-Nov-2018</a:t>
            </a:r>
            <a:endParaRPr lang="en-US"/>
          </a:p>
        </p:txBody>
      </p:sp>
      <p:sp>
        <p:nvSpPr>
          <p:cNvPr id="6" name="Slide Number Placeholder 5">
            <a:extLst>
              <a:ext uri="{FF2B5EF4-FFF2-40B4-BE49-F238E27FC236}">
                <a16:creationId xmlns:a16="http://schemas.microsoft.com/office/drawing/2014/main" id="{24071A2E-71A3-4CFA-9B92-AC08BE6786B7}"/>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fld id="{D02CA10E-53DF-4985-86FD-31DAD4A6AD36}"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350D01C4-96EB-4122-9443-BD1A155938B5}"/>
              </a:ext>
            </a:extLst>
          </p:cNvPr>
          <p:cNvSpPr>
            <a:spLocks noGrp="1"/>
          </p:cNvSpPr>
          <p:nvPr>
            <p:ph idx="1"/>
          </p:nvPr>
        </p:nvSpPr>
        <p:spPr>
          <a:xfrm>
            <a:off x="428625" y="1643063"/>
            <a:ext cx="8229600" cy="3143250"/>
          </a:xfrm>
          <a:solidFill>
            <a:schemeClr val="bg1"/>
          </a:solidFill>
          <a:ln>
            <a:solidFill>
              <a:schemeClr val="accent3">
                <a:lumMod val="60000"/>
                <a:lumOff val="40000"/>
              </a:schemeClr>
            </a:solidFill>
          </a:ln>
        </p:spPr>
        <p:style>
          <a:lnRef idx="2">
            <a:schemeClr val="accent3"/>
          </a:lnRef>
          <a:fillRef idx="1">
            <a:schemeClr val="lt1"/>
          </a:fillRef>
          <a:effectRef idx="0">
            <a:schemeClr val="accent3"/>
          </a:effectRef>
          <a:fontRef idx="minor">
            <a:schemeClr val="dk1"/>
          </a:fontRef>
        </p:style>
        <p:txBody>
          <a:bodyPr rtlCol="0">
            <a:normAutofit fontScale="85000" lnSpcReduction="20000"/>
          </a:bodyPr>
          <a:lstStyle/>
          <a:p>
            <a:pPr algn="ctr" eaLnBrk="1" fontAlgn="auto" hangingPunct="1">
              <a:spcAft>
                <a:spcPts val="0"/>
              </a:spcAft>
              <a:buFont typeface="Arial" panose="020B0604020202020204" pitchFamily="34" charset="0"/>
              <a:buNone/>
              <a:defRPr/>
            </a:pPr>
            <a:endParaRPr lang="en-GB" b="1" dirty="0">
              <a:solidFill>
                <a:schemeClr val="accent1">
                  <a:lumMod val="75000"/>
                </a:schemeClr>
              </a:solidFill>
            </a:endParaRPr>
          </a:p>
          <a:p>
            <a:pPr algn="ctr" eaLnBrk="1" fontAlgn="auto" hangingPunct="1">
              <a:spcAft>
                <a:spcPts val="0"/>
              </a:spcAft>
              <a:buFont typeface="Arial" panose="020B0604020202020204" pitchFamily="34" charset="0"/>
              <a:buNone/>
              <a:defRPr/>
            </a:pPr>
            <a:r>
              <a:rPr lang="en-GB" b="1" dirty="0">
                <a:solidFill>
                  <a:schemeClr val="accent1">
                    <a:lumMod val="75000"/>
                  </a:schemeClr>
                </a:solidFill>
              </a:rPr>
              <a:t>INSERT STUDY TITLE</a:t>
            </a:r>
          </a:p>
          <a:p>
            <a:pPr algn="ctr" eaLnBrk="1" fontAlgn="auto" hangingPunct="1">
              <a:spcAft>
                <a:spcPts val="0"/>
              </a:spcAft>
              <a:buFont typeface="Arial" panose="020B0604020202020204" pitchFamily="34" charset="0"/>
              <a:buNone/>
              <a:defRPr/>
            </a:pPr>
            <a:endParaRPr lang="en-GB" dirty="0">
              <a:solidFill>
                <a:schemeClr val="accent1">
                  <a:lumMod val="75000"/>
                </a:schemeClr>
              </a:solidFill>
            </a:endParaRPr>
          </a:p>
          <a:p>
            <a:pPr algn="ctr" eaLnBrk="1" fontAlgn="auto" hangingPunct="1">
              <a:spcAft>
                <a:spcPts val="0"/>
              </a:spcAft>
              <a:buFont typeface="Arial" panose="020B0604020202020204" pitchFamily="34" charset="0"/>
              <a:buNone/>
              <a:defRPr/>
            </a:pPr>
            <a:r>
              <a:rPr lang="en-GB" dirty="0">
                <a:solidFill>
                  <a:schemeClr val="accent1">
                    <a:lumMod val="75000"/>
                  </a:schemeClr>
                </a:solidFill>
              </a:rPr>
              <a:t>Site Initiation Visit</a:t>
            </a:r>
          </a:p>
          <a:p>
            <a:pPr algn="ctr" eaLnBrk="1" fontAlgn="auto" hangingPunct="1">
              <a:spcAft>
                <a:spcPts val="0"/>
              </a:spcAft>
              <a:buFont typeface="Arial" panose="020B0604020202020204" pitchFamily="34" charset="0"/>
              <a:buNone/>
              <a:defRPr/>
            </a:pPr>
            <a:endParaRPr lang="en-GB" dirty="0">
              <a:solidFill>
                <a:schemeClr val="accent1">
                  <a:lumMod val="75000"/>
                </a:schemeClr>
              </a:solidFill>
            </a:endParaRPr>
          </a:p>
          <a:p>
            <a:pPr algn="ctr" eaLnBrk="1" fontAlgn="auto" hangingPunct="1">
              <a:spcAft>
                <a:spcPts val="0"/>
              </a:spcAft>
              <a:buFont typeface="Arial" panose="020B0604020202020204" pitchFamily="34" charset="0"/>
              <a:buNone/>
              <a:defRPr/>
            </a:pPr>
            <a:r>
              <a:rPr lang="en-GB" dirty="0">
                <a:solidFill>
                  <a:schemeClr val="accent1">
                    <a:lumMod val="75000"/>
                  </a:schemeClr>
                </a:solidFill>
              </a:rPr>
              <a:t>Insert Site Name</a:t>
            </a:r>
          </a:p>
          <a:p>
            <a:pPr algn="ctr" eaLnBrk="1" fontAlgn="auto" hangingPunct="1">
              <a:spcAft>
                <a:spcPts val="0"/>
              </a:spcAft>
              <a:buFont typeface="Arial" panose="020B0604020202020204" pitchFamily="34" charset="0"/>
              <a:buNone/>
              <a:defRPr/>
            </a:pPr>
            <a:r>
              <a:rPr lang="en-GB" dirty="0">
                <a:solidFill>
                  <a:schemeClr val="accent1">
                    <a:lumMod val="75000"/>
                  </a:schemeClr>
                </a:solidFill>
              </a:rPr>
              <a:t>Insert SIV Date</a:t>
            </a:r>
            <a:endParaRPr lang="en-US" dirty="0">
              <a:solidFill>
                <a:schemeClr val="accent1">
                  <a:lumMod val="75000"/>
                </a:schemeClr>
              </a:solidFill>
            </a:endParaRPr>
          </a:p>
        </p:txBody>
      </p:sp>
      <p:sp>
        <p:nvSpPr>
          <p:cNvPr id="12" name="TextBox 11">
            <a:extLst>
              <a:ext uri="{FF2B5EF4-FFF2-40B4-BE49-F238E27FC236}">
                <a16:creationId xmlns:a16="http://schemas.microsoft.com/office/drawing/2014/main" id="{E994F914-C37F-4F73-87C8-588A22EB296E}"/>
              </a:ext>
            </a:extLst>
          </p:cNvPr>
          <p:cNvSpPr txBox="1"/>
          <p:nvPr/>
        </p:nvSpPr>
        <p:spPr>
          <a:xfrm>
            <a:off x="142875" y="142875"/>
            <a:ext cx="8858250" cy="784225"/>
          </a:xfrm>
          <a:prstGeom prst="rect">
            <a:avLst/>
          </a:prstGeom>
          <a:solidFill>
            <a:schemeClr val="bg1"/>
          </a:solidFill>
          <a:ln w="57150">
            <a:solidFill>
              <a:schemeClr val="bg1"/>
            </a:solidFill>
          </a:ln>
        </p:spPr>
        <p:txBody>
          <a:bodyPr>
            <a:spAutoFit/>
          </a:bodyPr>
          <a:lstStyle/>
          <a:p>
            <a:pPr algn="r" eaLnBrk="1" fontAlgn="auto" hangingPunct="1">
              <a:spcBef>
                <a:spcPts val="0"/>
              </a:spcBef>
              <a:spcAft>
                <a:spcPts val="0"/>
              </a:spcAft>
              <a:defRPr/>
            </a:pPr>
            <a:endParaRPr lang="en-GB" sz="900" dirty="0">
              <a:solidFill>
                <a:schemeClr val="accent1">
                  <a:lumMod val="75000"/>
                </a:schemeClr>
              </a:solidFill>
              <a:latin typeface="+mn-lt"/>
            </a:endParaRPr>
          </a:p>
          <a:p>
            <a:pPr algn="r" eaLnBrk="1" fontAlgn="auto" hangingPunct="1">
              <a:spcBef>
                <a:spcPts val="0"/>
              </a:spcBef>
              <a:spcAft>
                <a:spcPts val="0"/>
              </a:spcAft>
              <a:defRPr/>
            </a:pPr>
            <a:endParaRPr lang="en-GB" sz="900" dirty="0">
              <a:solidFill>
                <a:schemeClr val="accent1">
                  <a:lumMod val="75000"/>
                </a:schemeClr>
              </a:solidFill>
              <a:latin typeface="+mn-lt"/>
            </a:endParaRPr>
          </a:p>
          <a:p>
            <a:pPr algn="r" eaLnBrk="1" fontAlgn="auto" hangingPunct="1">
              <a:spcBef>
                <a:spcPts val="0"/>
              </a:spcBef>
              <a:spcAft>
                <a:spcPts val="0"/>
              </a:spcAft>
              <a:defRPr/>
            </a:pPr>
            <a:endParaRPr lang="en-GB" sz="900" dirty="0">
              <a:solidFill>
                <a:schemeClr val="accent1">
                  <a:lumMod val="75000"/>
                </a:schemeClr>
              </a:solidFill>
              <a:latin typeface="+mn-lt"/>
            </a:endParaRPr>
          </a:p>
          <a:p>
            <a:pPr algn="r" eaLnBrk="1" fontAlgn="auto" hangingPunct="1">
              <a:spcBef>
                <a:spcPts val="0"/>
              </a:spcBef>
              <a:spcAft>
                <a:spcPts val="0"/>
              </a:spcAft>
              <a:defRPr/>
            </a:pPr>
            <a:endParaRPr lang="en-GB" sz="900" dirty="0">
              <a:solidFill>
                <a:schemeClr val="accent1">
                  <a:lumMod val="75000"/>
                </a:schemeClr>
              </a:solidFill>
              <a:latin typeface="+mn-lt"/>
            </a:endParaRPr>
          </a:p>
          <a:p>
            <a:pPr algn="r" eaLnBrk="1" fontAlgn="auto" hangingPunct="1">
              <a:spcBef>
                <a:spcPts val="0"/>
              </a:spcBef>
              <a:spcAft>
                <a:spcPts val="0"/>
              </a:spcAft>
              <a:defRPr/>
            </a:pPr>
            <a:endParaRPr lang="en-GB" sz="900" dirty="0">
              <a:solidFill>
                <a:schemeClr val="accent1">
                  <a:lumMod val="75000"/>
                </a:schemeClr>
              </a:solidFill>
              <a:latin typeface="+mn-lt"/>
            </a:endParaRPr>
          </a:p>
        </p:txBody>
      </p:sp>
      <p:sp>
        <p:nvSpPr>
          <p:cNvPr id="2" name="Footer Placeholder 1">
            <a:extLst>
              <a:ext uri="{FF2B5EF4-FFF2-40B4-BE49-F238E27FC236}">
                <a16:creationId xmlns:a16="http://schemas.microsoft.com/office/drawing/2014/main" id="{BB93F9BD-1152-4FC6-9E7B-7FB3AA865C2D}"/>
              </a:ext>
            </a:extLst>
          </p:cNvPr>
          <p:cNvSpPr>
            <a:spLocks noGrp="1"/>
          </p:cNvSpPr>
          <p:nvPr>
            <p:ph type="ftr" sz="quarter" idx="11"/>
          </p:nvPr>
        </p:nvSpPr>
        <p:spPr>
          <a:xfrm>
            <a:off x="1939925" y="6623050"/>
            <a:ext cx="5264150" cy="196850"/>
          </a:xfrm>
        </p:spPr>
        <p:txBody>
          <a:bodyPr/>
          <a:lstStyle/>
          <a:p>
            <a:pPr>
              <a:defRPr/>
            </a:pPr>
            <a:r>
              <a:rPr lang="it-IT" sz="1000" dirty="0"/>
              <a:t>SOP 46 | Associated document 4: SIV Presentation template  Draft for v 3</a:t>
            </a:r>
            <a:endParaRPr lang="en-US" sz="1000" dirty="0"/>
          </a:p>
        </p:txBody>
      </p:sp>
      <p:pic>
        <p:nvPicPr>
          <p:cNvPr id="4101" name="Picture 2">
            <a:extLst>
              <a:ext uri="{FF2B5EF4-FFF2-40B4-BE49-F238E27FC236}">
                <a16:creationId xmlns:a16="http://schemas.microsoft.com/office/drawing/2014/main" id="{7F2D3B9D-56DE-490B-932B-C13E9BCE401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28625" y="6216650"/>
            <a:ext cx="1905000"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3">
            <a:extLst>
              <a:ext uri="{FF2B5EF4-FFF2-40B4-BE49-F238E27FC236}">
                <a16:creationId xmlns:a16="http://schemas.microsoft.com/office/drawing/2014/main" id="{1903EF20-B18B-4C7A-9202-3F6DEB5F8E0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380288" y="6035675"/>
            <a:ext cx="138112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ECB928-E7F8-4E7E-8114-F599A84594B5}"/>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Exclusion Criteria</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8C56D420-91BD-4F2A-B2BD-7208AD242C58}"/>
              </a:ext>
            </a:extLst>
          </p:cNvPr>
          <p:cNvSpPr>
            <a:spLocks noGrp="1"/>
          </p:cNvSpPr>
          <p:nvPr>
            <p:ph idx="1"/>
          </p:nvPr>
        </p:nvSpPr>
        <p:spPr>
          <a:xfrm>
            <a:off x="457200" y="928688"/>
            <a:ext cx="8229600" cy="5197475"/>
          </a:xfrm>
        </p:spPr>
        <p:txBody>
          <a:bodyPr rtlCol="0">
            <a:normAutofit/>
          </a:bodyPr>
          <a:lstStyle/>
          <a:p>
            <a:pPr eaLnBrk="1" fontAlgn="auto" hangingPunct="1">
              <a:spcAft>
                <a:spcPts val="0"/>
              </a:spcAft>
              <a:defRPr/>
            </a:pPr>
            <a:endParaRPr lang="en-US" dirty="0">
              <a:solidFill>
                <a:schemeClr val="accent1">
                  <a:lumMod val="75000"/>
                </a:schemeClr>
              </a:solidFill>
            </a:endParaRPr>
          </a:p>
        </p:txBody>
      </p:sp>
      <p:cxnSp>
        <p:nvCxnSpPr>
          <p:cNvPr id="8" name="Straight Connector 7">
            <a:extLst>
              <a:ext uri="{FF2B5EF4-FFF2-40B4-BE49-F238E27FC236}">
                <a16:creationId xmlns:a16="http://schemas.microsoft.com/office/drawing/2014/main" id="{52E524EC-2106-47D9-B77E-32C75541A98F}"/>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1447593A-5D79-43D6-976F-F817B6646E8E}"/>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E598CEDD-1AB7-4656-B682-FD200C85C8F9}"/>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E849CB0-6F0A-4857-8EE0-4E66648D5BF2}"/>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3" name="Footer Placeholder 1">
            <a:extLst>
              <a:ext uri="{FF2B5EF4-FFF2-40B4-BE49-F238E27FC236}">
                <a16:creationId xmlns:a16="http://schemas.microsoft.com/office/drawing/2014/main" id="{ABD21486-2539-467A-82FD-797770E59243}"/>
              </a:ext>
            </a:extLst>
          </p:cNvPr>
          <p:cNvSpPr>
            <a:spLocks noGrp="1"/>
          </p:cNvSpPr>
          <p:nvPr>
            <p:ph type="ftr" sz="quarter" idx="11"/>
          </p:nvPr>
        </p:nvSpPr>
        <p:spPr>
          <a:xfrm>
            <a:off x="1939925" y="6623050"/>
            <a:ext cx="5264150" cy="196850"/>
          </a:xfrm>
        </p:spPr>
        <p:txBody>
          <a:bodyPr/>
          <a:lstStyle/>
          <a:p>
            <a:pPr>
              <a:defRPr/>
            </a:pPr>
            <a:r>
              <a:rPr lang="it-IT" sz="1000" dirty="0"/>
              <a:t>SOP 46 | Associated document 3: SIV Presentation template  v2.0 | 31-Jan-2019</a:t>
            </a:r>
            <a:endParaRPr lang="en-US" sz="1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C79A85-ACBE-4F51-9506-3E35A8D1E3C5}"/>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Informed Consent</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6452A478-478D-4379-B915-97FCE91F5834}"/>
              </a:ext>
            </a:extLst>
          </p:cNvPr>
          <p:cNvSpPr>
            <a:spLocks noGrp="1"/>
          </p:cNvSpPr>
          <p:nvPr>
            <p:ph idx="1"/>
          </p:nvPr>
        </p:nvSpPr>
        <p:spPr>
          <a:xfrm>
            <a:off x="428625" y="857250"/>
            <a:ext cx="8229600" cy="5572125"/>
          </a:xfrm>
        </p:spPr>
        <p:txBody>
          <a:bodyPr rtlCol="0">
            <a:normAutofit fontScale="55000" lnSpcReduction="20000"/>
          </a:bodyPr>
          <a:lstStyle/>
          <a:p>
            <a:pPr eaLnBrk="1" fontAlgn="auto" hangingPunct="1">
              <a:spcAft>
                <a:spcPts val="0"/>
              </a:spcAft>
              <a:defRPr/>
            </a:pPr>
            <a:r>
              <a:rPr lang="en-GB" sz="3500" dirty="0">
                <a:solidFill>
                  <a:schemeClr val="accent1">
                    <a:lumMod val="75000"/>
                  </a:schemeClr>
                </a:solidFill>
                <a:latin typeface="Arial" charset="0"/>
                <a:cs typeface="Arial" charset="0"/>
              </a:rPr>
              <a:t>Consent should only be taken when it is given freely after that person is informed of nature, significance, implications and risks of trial.</a:t>
            </a:r>
          </a:p>
          <a:p>
            <a:pPr eaLnBrk="1" fontAlgn="auto" hangingPunct="1">
              <a:spcAft>
                <a:spcPts val="0"/>
              </a:spcAft>
              <a:defRPr/>
            </a:pPr>
            <a:endParaRPr lang="en-GB" dirty="0">
              <a:solidFill>
                <a:schemeClr val="accent1">
                  <a:lumMod val="75000"/>
                </a:schemeClr>
              </a:solidFill>
              <a:latin typeface="Arial" charset="0"/>
              <a:cs typeface="Arial" charset="0"/>
            </a:endParaRPr>
          </a:p>
          <a:p>
            <a:pPr eaLnBrk="1" fontAlgn="auto" hangingPunct="1">
              <a:spcAft>
                <a:spcPts val="0"/>
              </a:spcAft>
              <a:defRPr/>
            </a:pPr>
            <a:endParaRPr lang="en-GB" sz="800" dirty="0">
              <a:solidFill>
                <a:schemeClr val="accent1">
                  <a:lumMod val="75000"/>
                </a:schemeClr>
              </a:solidFill>
              <a:latin typeface="Arial" charset="0"/>
              <a:cs typeface="Arial" charset="0"/>
            </a:endParaRPr>
          </a:p>
          <a:p>
            <a:pPr eaLnBrk="1" fontAlgn="auto" hangingPunct="1">
              <a:spcAft>
                <a:spcPts val="0"/>
              </a:spcAft>
              <a:defRPr/>
            </a:pPr>
            <a:r>
              <a:rPr lang="en-GB" sz="3500" dirty="0">
                <a:solidFill>
                  <a:schemeClr val="accent1">
                    <a:lumMod val="75000"/>
                  </a:schemeClr>
                </a:solidFill>
                <a:latin typeface="Arial" charset="0"/>
                <a:cs typeface="Arial" charset="0"/>
              </a:rPr>
              <a:t>Patients are free to refuse consent or withdraw from study at any time without giving reasons</a:t>
            </a:r>
          </a:p>
          <a:p>
            <a:pPr eaLnBrk="1" fontAlgn="auto" hangingPunct="1">
              <a:spcAft>
                <a:spcPts val="0"/>
              </a:spcAft>
              <a:defRPr/>
            </a:pPr>
            <a:endParaRPr lang="en-GB" dirty="0">
              <a:solidFill>
                <a:schemeClr val="accent1">
                  <a:lumMod val="75000"/>
                </a:schemeClr>
              </a:solidFill>
              <a:latin typeface="Arial" charset="0"/>
              <a:cs typeface="Arial" charset="0"/>
            </a:endParaRPr>
          </a:p>
          <a:p>
            <a:pPr eaLnBrk="1" fontAlgn="auto" hangingPunct="1">
              <a:spcAft>
                <a:spcPts val="0"/>
              </a:spcAft>
              <a:defRPr/>
            </a:pPr>
            <a:endParaRPr lang="en-GB" sz="600" dirty="0">
              <a:solidFill>
                <a:schemeClr val="accent1">
                  <a:lumMod val="75000"/>
                </a:schemeClr>
              </a:solidFill>
              <a:latin typeface="Arial" charset="0"/>
              <a:cs typeface="Arial" charset="0"/>
            </a:endParaRPr>
          </a:p>
          <a:p>
            <a:pPr eaLnBrk="1" fontAlgn="auto" hangingPunct="1">
              <a:spcBef>
                <a:spcPts val="300"/>
              </a:spcBef>
              <a:spcAft>
                <a:spcPts val="0"/>
              </a:spcAft>
              <a:buSzPct val="75000"/>
              <a:defRPr/>
            </a:pPr>
            <a:r>
              <a:rPr lang="en-GB" sz="3500" dirty="0">
                <a:solidFill>
                  <a:schemeClr val="accent1">
                    <a:lumMod val="75000"/>
                  </a:schemeClr>
                </a:solidFill>
                <a:latin typeface="Arial" charset="0"/>
                <a:cs typeface="Arial" charset="0"/>
              </a:rPr>
              <a:t>Written, informed consent must be obtained from all patients:</a:t>
            </a:r>
          </a:p>
          <a:p>
            <a:pPr marL="800100" lvl="1" indent="-342900" eaLnBrk="1" fontAlgn="auto" hangingPunct="1">
              <a:spcBef>
                <a:spcPts val="300"/>
              </a:spcBef>
              <a:spcAft>
                <a:spcPts val="0"/>
              </a:spcAft>
              <a:buSzPct val="75000"/>
              <a:buFont typeface="Arial" panose="020B0604020202020204" pitchFamily="34" charset="0"/>
              <a:buChar char="•"/>
              <a:defRPr/>
            </a:pPr>
            <a:r>
              <a:rPr lang="en-GB" dirty="0">
                <a:solidFill>
                  <a:schemeClr val="accent1">
                    <a:lumMod val="75000"/>
                  </a:schemeClr>
                </a:solidFill>
                <a:latin typeface="Arial" charset="0"/>
                <a:cs typeface="Arial" charset="0"/>
              </a:rPr>
              <a:t>By the PI or suitably trained delegated sub-investigator as listed on delegation the log prior to any study-specific procedure being performed</a:t>
            </a:r>
          </a:p>
          <a:p>
            <a:pPr marL="800100" lvl="1" indent="-342900" eaLnBrk="1" fontAlgn="auto" hangingPunct="1">
              <a:spcBef>
                <a:spcPts val="300"/>
              </a:spcBef>
              <a:spcAft>
                <a:spcPts val="0"/>
              </a:spcAft>
              <a:buSzPct val="75000"/>
              <a:buFont typeface="Arial" panose="020B0604020202020204" pitchFamily="34" charset="0"/>
              <a:buChar char="•"/>
              <a:defRPr/>
            </a:pPr>
            <a:r>
              <a:rPr lang="en-GB" dirty="0">
                <a:solidFill>
                  <a:schemeClr val="accent1">
                    <a:lumMod val="75000"/>
                  </a:schemeClr>
                </a:solidFill>
                <a:latin typeface="Arial" charset="0"/>
                <a:cs typeface="Arial" charset="0"/>
              </a:rPr>
              <a:t>Full verbal explanation of the trial and patient information sheet will be provided</a:t>
            </a:r>
          </a:p>
          <a:p>
            <a:pPr marL="800100" lvl="1" indent="-342900" eaLnBrk="1" fontAlgn="auto" hangingPunct="1">
              <a:spcBef>
                <a:spcPts val="300"/>
              </a:spcBef>
              <a:spcAft>
                <a:spcPts val="0"/>
              </a:spcAft>
              <a:buSzPct val="75000"/>
              <a:buFont typeface="Arial" panose="020B0604020202020204" pitchFamily="34" charset="0"/>
              <a:buChar char="•"/>
              <a:defRPr/>
            </a:pPr>
            <a:r>
              <a:rPr lang="en-GB" dirty="0">
                <a:solidFill>
                  <a:schemeClr val="accent1">
                    <a:lumMod val="75000"/>
                  </a:schemeClr>
                </a:solidFill>
                <a:latin typeface="Arial" charset="0"/>
                <a:cs typeface="Arial" charset="0"/>
              </a:rPr>
              <a:t>If necessary translators should be provided for patients unable to understand English</a:t>
            </a:r>
          </a:p>
          <a:p>
            <a:pPr marL="800100" lvl="1" indent="-342900" eaLnBrk="1" fontAlgn="auto" hangingPunct="1">
              <a:spcAft>
                <a:spcPts val="0"/>
              </a:spcAft>
              <a:buSzPct val="75000"/>
              <a:buFont typeface="Arial" panose="020B0604020202020204" pitchFamily="34" charset="0"/>
              <a:buChar char="•"/>
              <a:defRPr/>
            </a:pPr>
            <a:r>
              <a:rPr lang="en-GB" dirty="0">
                <a:solidFill>
                  <a:schemeClr val="accent1">
                    <a:lumMod val="75000"/>
                  </a:schemeClr>
                </a:solidFill>
                <a:latin typeface="Arial" charset="0"/>
                <a:cs typeface="Arial" charset="0"/>
              </a:rPr>
              <a:t>Patient given at least 24 hours to consider their participation</a:t>
            </a:r>
          </a:p>
          <a:p>
            <a:pPr marL="800100" lvl="1" indent="-342900" eaLnBrk="1" fontAlgn="auto" hangingPunct="1">
              <a:spcAft>
                <a:spcPts val="0"/>
              </a:spcAft>
              <a:buSzPct val="75000"/>
              <a:buFont typeface="Arial" panose="020B0604020202020204" pitchFamily="34" charset="0"/>
              <a:buChar char="•"/>
              <a:defRPr/>
            </a:pPr>
            <a:r>
              <a:rPr lang="en-GB" dirty="0">
                <a:solidFill>
                  <a:schemeClr val="accent1">
                    <a:lumMod val="75000"/>
                  </a:schemeClr>
                </a:solidFill>
                <a:latin typeface="Arial" charset="0"/>
                <a:cs typeface="Arial" charset="0"/>
              </a:rPr>
              <a:t>Patient given the opportunity to ask questions</a:t>
            </a:r>
          </a:p>
          <a:p>
            <a:pPr marL="800100" lvl="1" indent="-342900" eaLnBrk="1" fontAlgn="auto" hangingPunct="1">
              <a:spcAft>
                <a:spcPts val="0"/>
              </a:spcAft>
              <a:buSzPct val="75000"/>
              <a:buFont typeface="Arial" panose="020B0604020202020204" pitchFamily="34" charset="0"/>
              <a:buChar char="•"/>
              <a:defRPr/>
            </a:pPr>
            <a:endParaRPr lang="en-GB" sz="600" dirty="0">
              <a:solidFill>
                <a:schemeClr val="accent1">
                  <a:lumMod val="75000"/>
                </a:schemeClr>
              </a:solidFill>
              <a:latin typeface="Arial" charset="0"/>
              <a:cs typeface="Arial" charset="0"/>
            </a:endParaRPr>
          </a:p>
          <a:p>
            <a:pPr marL="0" lvl="1" eaLnBrk="1" fontAlgn="auto" hangingPunct="1">
              <a:spcAft>
                <a:spcPts val="0"/>
              </a:spcAft>
              <a:buSzPct val="75000"/>
              <a:buFont typeface="Arial" charset="0"/>
              <a:buNone/>
              <a:defRPr/>
            </a:pPr>
            <a:endParaRPr lang="en-GB" sz="3500" dirty="0">
              <a:solidFill>
                <a:schemeClr val="accent1">
                  <a:lumMod val="75000"/>
                </a:schemeClr>
              </a:solidFill>
              <a:latin typeface="Arial" charset="0"/>
              <a:cs typeface="Arial" charset="0"/>
            </a:endParaRPr>
          </a:p>
          <a:p>
            <a:pPr marL="0" lvl="1" eaLnBrk="1" fontAlgn="auto" hangingPunct="1">
              <a:spcAft>
                <a:spcPts val="0"/>
              </a:spcAft>
              <a:buSzPct val="75000"/>
              <a:buFont typeface="Arial" charset="0"/>
              <a:buNone/>
              <a:defRPr/>
            </a:pPr>
            <a:r>
              <a:rPr lang="en-GB" sz="3500" dirty="0">
                <a:solidFill>
                  <a:schemeClr val="accent1">
                    <a:lumMod val="75000"/>
                  </a:schemeClr>
                </a:solidFill>
                <a:latin typeface="Arial" charset="0"/>
                <a:cs typeface="Arial" charset="0"/>
              </a:rPr>
              <a:t>If new information becomes available and results in significant changes to study procedures or patient risk benefit, the patient information sheet will be amended and the patient must be re-consented.</a:t>
            </a:r>
          </a:p>
          <a:p>
            <a:pPr marL="0" lvl="1" eaLnBrk="1" fontAlgn="auto" hangingPunct="1">
              <a:spcAft>
                <a:spcPts val="0"/>
              </a:spcAft>
              <a:buSzPct val="75000"/>
              <a:buFont typeface="Arial" charset="0"/>
              <a:buNone/>
              <a:defRPr/>
            </a:pPr>
            <a:endParaRPr lang="en-GB" sz="2500" dirty="0">
              <a:solidFill>
                <a:schemeClr val="accent1">
                  <a:lumMod val="75000"/>
                </a:schemeClr>
              </a:solidFill>
              <a:latin typeface="Arial" charset="0"/>
              <a:cs typeface="Arial" charset="0"/>
            </a:endParaRPr>
          </a:p>
          <a:p>
            <a:pPr marL="0" lvl="1" algn="ctr" eaLnBrk="1" fontAlgn="auto" hangingPunct="1">
              <a:spcAft>
                <a:spcPts val="0"/>
              </a:spcAft>
              <a:buSzPct val="75000"/>
              <a:buFont typeface="Arial" charset="0"/>
              <a:buNone/>
              <a:defRPr/>
            </a:pPr>
            <a:r>
              <a:rPr lang="en-GB" sz="3500" b="1" dirty="0">
                <a:solidFill>
                  <a:schemeClr val="accent1">
                    <a:lumMod val="75000"/>
                  </a:schemeClr>
                </a:solidFill>
                <a:latin typeface="Arial" charset="0"/>
                <a:cs typeface="Arial" charset="0"/>
              </a:rPr>
              <a:t>Consent process must be documented in the medical notes!</a:t>
            </a:r>
          </a:p>
          <a:p>
            <a:pPr marL="0" lvl="1" algn="ctr" eaLnBrk="1" fontAlgn="auto" hangingPunct="1">
              <a:spcAft>
                <a:spcPts val="0"/>
              </a:spcAft>
              <a:buSzPct val="75000"/>
              <a:buFont typeface="Arial" charset="0"/>
              <a:buNone/>
              <a:defRPr/>
            </a:pPr>
            <a:endParaRPr lang="en-US" sz="3500" b="1" dirty="0"/>
          </a:p>
        </p:txBody>
      </p:sp>
      <p:cxnSp>
        <p:nvCxnSpPr>
          <p:cNvPr id="8" name="Straight Connector 7">
            <a:extLst>
              <a:ext uri="{FF2B5EF4-FFF2-40B4-BE49-F238E27FC236}">
                <a16:creationId xmlns:a16="http://schemas.microsoft.com/office/drawing/2014/main" id="{7DE5A214-E6AD-423C-B1F0-DDDC5703661F}"/>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74EBD99C-A4EC-4E42-844D-75B74494A86C}"/>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E4F8EA40-9F80-474B-821F-208D7D1C0BFB}"/>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9A408A3A-E95C-4FF9-A7FA-EA06FF8CE39D}"/>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FE776894-80B1-4E1A-8C63-537AD99CB319}"/>
              </a:ext>
            </a:extLst>
          </p:cNvPr>
          <p:cNvSpPr>
            <a:spLocks noGrp="1"/>
          </p:cNvSpPr>
          <p:nvPr>
            <p:ph type="ftr" sz="quarter" idx="11"/>
          </p:nvPr>
        </p:nvSpPr>
        <p:spPr>
          <a:xfrm>
            <a:off x="1939925" y="6623050"/>
            <a:ext cx="5264150" cy="196850"/>
          </a:xfrm>
        </p:spPr>
        <p:txBody>
          <a:bodyPr/>
          <a:lstStyle/>
          <a:p>
            <a:pPr>
              <a:defRPr/>
            </a:pPr>
            <a:r>
              <a:rPr lang="it-IT" sz="1000" dirty="0"/>
              <a:t>SOP 46 | Associated document 3: SIV Presentation template  v2.0 | 31-Jan-2019</a:t>
            </a:r>
            <a:endParaRPr lang="en-US" sz="1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0CBA43-C2D7-4524-A800-AE6C4E294812}"/>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Informed Consent II</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9BA8595C-4348-48B7-B454-7DBA19AEF5B8}"/>
              </a:ext>
            </a:extLst>
          </p:cNvPr>
          <p:cNvSpPr>
            <a:spLocks noGrp="1"/>
          </p:cNvSpPr>
          <p:nvPr>
            <p:ph idx="1"/>
          </p:nvPr>
        </p:nvSpPr>
        <p:spPr>
          <a:xfrm>
            <a:off x="428625" y="857250"/>
            <a:ext cx="8229600" cy="5572125"/>
          </a:xfrm>
        </p:spPr>
        <p:txBody>
          <a:bodyPr rtlCol="0">
            <a:normAutofit/>
          </a:bodyPr>
          <a:lstStyle/>
          <a:p>
            <a:pPr lvl="1" indent="-657225" eaLnBrk="1" fontAlgn="auto" hangingPunct="1">
              <a:spcAft>
                <a:spcPts val="0"/>
              </a:spcAft>
              <a:buSzPct val="80000"/>
              <a:buFont typeface="Arial" charset="0"/>
              <a:buNone/>
              <a:defRPr/>
            </a:pPr>
            <a:endParaRPr lang="en-GB" sz="3600" i="1" dirty="0">
              <a:solidFill>
                <a:srgbClr val="00B050"/>
              </a:solidFill>
              <a:latin typeface="Arial" charset="0"/>
              <a:cs typeface="Arial" charset="0"/>
            </a:endParaRPr>
          </a:p>
          <a:p>
            <a:pPr lvl="1" indent="-657225" eaLnBrk="1" fontAlgn="auto" hangingPunct="1">
              <a:spcAft>
                <a:spcPts val="0"/>
              </a:spcAft>
              <a:buSzPct val="80000"/>
              <a:buFont typeface="Arial" charset="0"/>
              <a:buNone/>
              <a:defRPr/>
            </a:pPr>
            <a:r>
              <a:rPr lang="en-GB" i="1" dirty="0">
                <a:solidFill>
                  <a:srgbClr val="00B050"/>
                </a:solidFill>
                <a:latin typeface="Arial" charset="0"/>
                <a:cs typeface="Arial" charset="0"/>
              </a:rPr>
              <a:t>Where will potential patients be identified? </a:t>
            </a:r>
          </a:p>
          <a:p>
            <a:pPr lvl="1" indent="-657225" eaLnBrk="1" fontAlgn="auto" hangingPunct="1">
              <a:spcAft>
                <a:spcPts val="0"/>
              </a:spcAft>
              <a:buSzPct val="80000"/>
              <a:buFont typeface="Arial" charset="0"/>
              <a:buNone/>
              <a:defRPr/>
            </a:pPr>
            <a:r>
              <a:rPr lang="en-GB" i="1" dirty="0">
                <a:solidFill>
                  <a:srgbClr val="00B050"/>
                </a:solidFill>
                <a:latin typeface="Arial" charset="0"/>
                <a:cs typeface="Arial" charset="0"/>
              </a:rPr>
              <a:t>Where do you get referrals from? </a:t>
            </a:r>
          </a:p>
          <a:p>
            <a:pPr lvl="1" indent="-657225" eaLnBrk="1" fontAlgn="auto" hangingPunct="1">
              <a:spcAft>
                <a:spcPts val="0"/>
              </a:spcAft>
              <a:buSzPct val="80000"/>
              <a:buFont typeface="Arial" charset="0"/>
              <a:buNone/>
              <a:defRPr/>
            </a:pPr>
            <a:r>
              <a:rPr lang="en-GB" i="1" dirty="0">
                <a:solidFill>
                  <a:srgbClr val="00B050"/>
                </a:solidFill>
                <a:latin typeface="Arial" charset="0"/>
                <a:cs typeface="Arial" charset="0"/>
              </a:rPr>
              <a:t>Who will first approach patients? </a:t>
            </a:r>
          </a:p>
          <a:p>
            <a:pPr lvl="1" indent="-657225" eaLnBrk="1" fontAlgn="auto" hangingPunct="1">
              <a:spcAft>
                <a:spcPts val="0"/>
              </a:spcAft>
              <a:buSzPct val="80000"/>
              <a:buFont typeface="Arial" charset="0"/>
              <a:buNone/>
              <a:defRPr/>
            </a:pPr>
            <a:r>
              <a:rPr lang="en-GB" i="1" dirty="0">
                <a:solidFill>
                  <a:srgbClr val="00B050"/>
                </a:solidFill>
                <a:latin typeface="Arial" charset="0"/>
                <a:cs typeface="Arial" charset="0"/>
              </a:rPr>
              <a:t>Who will take consent?</a:t>
            </a:r>
          </a:p>
          <a:p>
            <a:pPr lvl="1" indent="-657225" eaLnBrk="1" fontAlgn="auto" hangingPunct="1">
              <a:spcAft>
                <a:spcPts val="0"/>
              </a:spcAft>
              <a:buSzPct val="80000"/>
              <a:buFont typeface="Arial" charset="0"/>
              <a:buNone/>
              <a:defRPr/>
            </a:pPr>
            <a:endParaRPr lang="en-GB" i="1" dirty="0">
              <a:solidFill>
                <a:srgbClr val="00B050"/>
              </a:solidFill>
              <a:latin typeface="Arial" charset="0"/>
              <a:cs typeface="Arial" charset="0"/>
            </a:endParaRPr>
          </a:p>
          <a:p>
            <a:pPr lvl="1" indent="-657225" eaLnBrk="1" fontAlgn="auto" hangingPunct="1">
              <a:spcAft>
                <a:spcPts val="0"/>
              </a:spcAft>
              <a:buSzPct val="80000"/>
              <a:buFont typeface="Arial" charset="0"/>
              <a:buNone/>
              <a:defRPr/>
            </a:pPr>
            <a:r>
              <a:rPr lang="en-GB" i="1" dirty="0">
                <a:solidFill>
                  <a:srgbClr val="00B050"/>
                </a:solidFill>
                <a:latin typeface="Arial" charset="0"/>
                <a:cs typeface="Arial" charset="0"/>
              </a:rPr>
              <a:t>How many patients do you plan to enrol per year?</a:t>
            </a:r>
          </a:p>
          <a:p>
            <a:pPr marL="0" lvl="1" algn="ctr" eaLnBrk="1" fontAlgn="auto" hangingPunct="1">
              <a:spcAft>
                <a:spcPts val="0"/>
              </a:spcAft>
              <a:buSzPct val="75000"/>
              <a:buFont typeface="Arial" charset="0"/>
              <a:buNone/>
              <a:defRPr/>
            </a:pPr>
            <a:endParaRPr lang="en-US" sz="3500" b="1" dirty="0"/>
          </a:p>
        </p:txBody>
      </p:sp>
      <p:cxnSp>
        <p:nvCxnSpPr>
          <p:cNvPr id="8" name="Straight Connector 7">
            <a:extLst>
              <a:ext uri="{FF2B5EF4-FFF2-40B4-BE49-F238E27FC236}">
                <a16:creationId xmlns:a16="http://schemas.microsoft.com/office/drawing/2014/main" id="{0ACCAC35-4D77-4EFF-A989-FFB9851788B7}"/>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7B0F85AA-BD6A-4FA2-9AD4-8CCE24ECD52F}"/>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C59AC08D-0664-4DC3-A031-6E3ED8BA8A44}"/>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61379247-DB93-4FCD-8F58-05F3AC91B901}"/>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3" name="Footer Placeholder 1">
            <a:extLst>
              <a:ext uri="{FF2B5EF4-FFF2-40B4-BE49-F238E27FC236}">
                <a16:creationId xmlns:a16="http://schemas.microsoft.com/office/drawing/2014/main" id="{1F29AE04-A6F4-4DA2-AFB5-817E12BA0C70}"/>
              </a:ext>
            </a:extLst>
          </p:cNvPr>
          <p:cNvSpPr>
            <a:spLocks noGrp="1"/>
          </p:cNvSpPr>
          <p:nvPr>
            <p:ph type="ftr" sz="quarter" idx="11"/>
          </p:nvPr>
        </p:nvSpPr>
        <p:spPr>
          <a:xfrm>
            <a:off x="1939925" y="6623050"/>
            <a:ext cx="5264150" cy="196850"/>
          </a:xfrm>
        </p:spPr>
        <p:txBody>
          <a:bodyPr/>
          <a:lstStyle/>
          <a:p>
            <a:pPr>
              <a:defRPr/>
            </a:pPr>
            <a:r>
              <a:rPr lang="it-IT" sz="1000" dirty="0"/>
              <a:t>SOP 46 | Associated document 3: SIV Presentation template  v2.0 | 31-Jan-2019</a:t>
            </a:r>
            <a:endParaRPr lang="en-US" sz="1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DFE51-9875-4CE7-9C29-E334951191C7}"/>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Registration</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6777852F-F397-47FE-91E3-BCBEF82AA8AA}"/>
              </a:ext>
            </a:extLst>
          </p:cNvPr>
          <p:cNvSpPr>
            <a:spLocks noGrp="1"/>
          </p:cNvSpPr>
          <p:nvPr>
            <p:ph idx="1"/>
          </p:nvPr>
        </p:nvSpPr>
        <p:spPr>
          <a:xfrm>
            <a:off x="457200" y="928688"/>
            <a:ext cx="8229600" cy="5197475"/>
          </a:xfrm>
        </p:spPr>
        <p:txBody>
          <a:bodyPr rtlCol="0">
            <a:normAutofit/>
          </a:bodyPr>
          <a:lstStyle/>
          <a:p>
            <a:pPr eaLnBrk="1" fontAlgn="auto" hangingPunct="1">
              <a:spcAft>
                <a:spcPts val="0"/>
              </a:spcAft>
              <a:defRPr/>
            </a:pPr>
            <a:endParaRPr lang="en-US" dirty="0">
              <a:solidFill>
                <a:schemeClr val="accent1">
                  <a:lumMod val="75000"/>
                </a:schemeClr>
              </a:solidFill>
            </a:endParaRPr>
          </a:p>
        </p:txBody>
      </p:sp>
      <p:cxnSp>
        <p:nvCxnSpPr>
          <p:cNvPr id="8" name="Straight Connector 7">
            <a:extLst>
              <a:ext uri="{FF2B5EF4-FFF2-40B4-BE49-F238E27FC236}">
                <a16:creationId xmlns:a16="http://schemas.microsoft.com/office/drawing/2014/main" id="{25344C89-76A1-4F5D-96EA-1F8D2A477B56}"/>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67EBDB48-61B8-4860-B5C5-BEA32CCB989C}"/>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639E5C29-5528-4AFD-A62E-580E211709BE}"/>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ECEA6B59-3E15-49BB-9F29-19C2DC7271EE}"/>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EA62C87C-A335-4E82-A4D7-806993A36EBF}"/>
              </a:ext>
            </a:extLst>
          </p:cNvPr>
          <p:cNvSpPr>
            <a:spLocks noGrp="1"/>
          </p:cNvSpPr>
          <p:nvPr>
            <p:ph type="ftr" sz="quarter" idx="11"/>
          </p:nvPr>
        </p:nvSpPr>
        <p:spPr>
          <a:xfrm>
            <a:off x="1939925" y="6623050"/>
            <a:ext cx="5264150" cy="196850"/>
          </a:xfrm>
        </p:spPr>
        <p:txBody>
          <a:bodyPr/>
          <a:lstStyle/>
          <a:p>
            <a:pPr>
              <a:defRPr/>
            </a:pPr>
            <a:r>
              <a:rPr lang="it-IT" sz="1000" dirty="0"/>
              <a:t>SOP 46 | Associated document 3: SIV Presentation template  v2.0 | 31-Jan-2019</a:t>
            </a:r>
            <a:endParaRPr lang="en-US" sz="1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19083-A1DF-4793-A288-826490C89A6D}"/>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Screening</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8D9A1DC4-D4A9-4EC1-8181-2B5A6BDC855C}"/>
              </a:ext>
            </a:extLst>
          </p:cNvPr>
          <p:cNvSpPr>
            <a:spLocks noGrp="1"/>
          </p:cNvSpPr>
          <p:nvPr>
            <p:ph idx="1"/>
          </p:nvPr>
        </p:nvSpPr>
        <p:spPr>
          <a:xfrm>
            <a:off x="457200" y="928688"/>
            <a:ext cx="8229600" cy="5197475"/>
          </a:xfrm>
        </p:spPr>
        <p:txBody>
          <a:bodyPr rtlCol="0">
            <a:normAutofit/>
          </a:bodyPr>
          <a:lstStyle/>
          <a:p>
            <a:pPr eaLnBrk="1" fontAlgn="auto" hangingPunct="1">
              <a:spcAft>
                <a:spcPts val="0"/>
              </a:spcAft>
              <a:defRPr/>
            </a:pPr>
            <a:endParaRPr lang="en-US" dirty="0">
              <a:solidFill>
                <a:schemeClr val="accent1">
                  <a:lumMod val="75000"/>
                </a:schemeClr>
              </a:solidFill>
            </a:endParaRPr>
          </a:p>
        </p:txBody>
      </p:sp>
      <p:cxnSp>
        <p:nvCxnSpPr>
          <p:cNvPr id="8" name="Straight Connector 7">
            <a:extLst>
              <a:ext uri="{FF2B5EF4-FFF2-40B4-BE49-F238E27FC236}">
                <a16:creationId xmlns:a16="http://schemas.microsoft.com/office/drawing/2014/main" id="{8EE1DD18-2D9F-4928-A031-7B3D05504F22}"/>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8654C4E4-8DA0-4FFD-89DB-F3986E253DB6}"/>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5657870A-49A6-4E79-A77C-C61B95D98008}"/>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11D06354-36D5-40B1-93C4-777BD00D138A}"/>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F661F6AB-998B-48DB-95BF-3E2A5E3D29DF}"/>
              </a:ext>
            </a:extLst>
          </p:cNvPr>
          <p:cNvSpPr>
            <a:spLocks noGrp="1"/>
          </p:cNvSpPr>
          <p:nvPr>
            <p:ph type="ftr" sz="quarter" idx="11"/>
          </p:nvPr>
        </p:nvSpPr>
        <p:spPr>
          <a:xfrm>
            <a:off x="1939925" y="6623050"/>
            <a:ext cx="5264150" cy="196850"/>
          </a:xfrm>
        </p:spPr>
        <p:txBody>
          <a:bodyPr/>
          <a:lstStyle/>
          <a:p>
            <a:pPr>
              <a:defRPr/>
            </a:pPr>
            <a:r>
              <a:rPr lang="it-IT" sz="1000" dirty="0"/>
              <a:t>SOP 46 | Associated document 3: SIV Presentation template  v2.0 | 31-Jan-2019</a:t>
            </a:r>
            <a:endParaRPr lang="en-US" sz="1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559FEE-1285-4F3E-8CB9-70ABEC17E7CA}"/>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Randomisation </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39B7D384-C5AA-4AE9-A6F2-4DD4AE82C4D9}"/>
              </a:ext>
            </a:extLst>
          </p:cNvPr>
          <p:cNvSpPr>
            <a:spLocks noGrp="1"/>
          </p:cNvSpPr>
          <p:nvPr>
            <p:ph idx="1"/>
          </p:nvPr>
        </p:nvSpPr>
        <p:spPr>
          <a:xfrm>
            <a:off x="457200" y="928688"/>
            <a:ext cx="8229600" cy="5197475"/>
          </a:xfrm>
        </p:spPr>
        <p:txBody>
          <a:bodyPr rtlCol="0">
            <a:normAutofit/>
          </a:bodyPr>
          <a:lstStyle/>
          <a:p>
            <a:pPr eaLnBrk="1" fontAlgn="auto" hangingPunct="1">
              <a:spcAft>
                <a:spcPts val="0"/>
              </a:spcAft>
              <a:defRPr/>
            </a:pPr>
            <a:r>
              <a:rPr lang="en-US" dirty="0">
                <a:solidFill>
                  <a:schemeClr val="accent1">
                    <a:lumMod val="75000"/>
                  </a:schemeClr>
                </a:solidFill>
              </a:rPr>
              <a:t>Refer to randomisation SOP or section X of protocol</a:t>
            </a:r>
          </a:p>
        </p:txBody>
      </p:sp>
      <p:cxnSp>
        <p:nvCxnSpPr>
          <p:cNvPr id="8" name="Straight Connector 7">
            <a:extLst>
              <a:ext uri="{FF2B5EF4-FFF2-40B4-BE49-F238E27FC236}">
                <a16:creationId xmlns:a16="http://schemas.microsoft.com/office/drawing/2014/main" id="{2AEADBE2-847F-47AD-9D1B-39CCAE9E950C}"/>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FAE2FDDD-878B-4501-A97F-FC3D6B422AB1}"/>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34BA16FA-F837-4A63-B37D-D5CD3890DC2F}"/>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935C6EC2-B57D-4489-97D9-DA6F5925F695}"/>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71C8E410-1BD2-4091-A5F4-436B2291C7BF}"/>
              </a:ext>
            </a:extLst>
          </p:cNvPr>
          <p:cNvSpPr>
            <a:spLocks noGrp="1"/>
          </p:cNvSpPr>
          <p:nvPr>
            <p:ph type="ftr" sz="quarter" idx="11"/>
          </p:nvPr>
        </p:nvSpPr>
        <p:spPr>
          <a:xfrm>
            <a:off x="1939925" y="6623050"/>
            <a:ext cx="5264150" cy="196850"/>
          </a:xfrm>
        </p:spPr>
        <p:txBody>
          <a:bodyPr/>
          <a:lstStyle/>
          <a:p>
            <a:pPr>
              <a:defRPr/>
            </a:pPr>
            <a:r>
              <a:rPr lang="it-IT" sz="1000" dirty="0"/>
              <a:t>SOP 46 | Associated document 3: SIV Presentation template  v2.0 | 31-Jan-2019</a:t>
            </a:r>
            <a:endParaRPr lang="en-US" sz="1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5FC87-D022-4AB6-B06E-AC3F91BB15D3}"/>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Treatment</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475879A7-722B-4278-BD04-FF5B66FA720F}"/>
              </a:ext>
            </a:extLst>
          </p:cNvPr>
          <p:cNvSpPr>
            <a:spLocks noGrp="1"/>
          </p:cNvSpPr>
          <p:nvPr>
            <p:ph idx="1"/>
          </p:nvPr>
        </p:nvSpPr>
        <p:spPr>
          <a:xfrm>
            <a:off x="457200" y="928688"/>
            <a:ext cx="8229600" cy="5197475"/>
          </a:xfrm>
        </p:spPr>
        <p:txBody>
          <a:bodyPr rtlCol="0">
            <a:normAutofit/>
          </a:bodyPr>
          <a:lstStyle/>
          <a:p>
            <a:pPr eaLnBrk="1" fontAlgn="auto" hangingPunct="1">
              <a:spcAft>
                <a:spcPts val="0"/>
              </a:spcAft>
              <a:defRPr/>
            </a:pPr>
            <a:endParaRPr lang="en-US" dirty="0">
              <a:solidFill>
                <a:schemeClr val="accent1">
                  <a:lumMod val="75000"/>
                </a:schemeClr>
              </a:solidFill>
            </a:endParaRPr>
          </a:p>
        </p:txBody>
      </p:sp>
      <p:cxnSp>
        <p:nvCxnSpPr>
          <p:cNvPr id="8" name="Straight Connector 7">
            <a:extLst>
              <a:ext uri="{FF2B5EF4-FFF2-40B4-BE49-F238E27FC236}">
                <a16:creationId xmlns:a16="http://schemas.microsoft.com/office/drawing/2014/main" id="{D820E311-4877-4149-89AD-E1F810D4711E}"/>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44A1643B-5368-4546-9F9D-98BA111FB6A0}"/>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56DF7FB6-69C5-48DC-A7C7-1846322E2534}"/>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565D3F8-6687-4B7E-AA53-9C3C154EDD90}"/>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D09DCE14-189B-4A53-931B-AC9AFDB4ED1F}"/>
              </a:ext>
            </a:extLst>
          </p:cNvPr>
          <p:cNvSpPr>
            <a:spLocks noGrp="1"/>
          </p:cNvSpPr>
          <p:nvPr>
            <p:ph type="ftr" sz="quarter" idx="11"/>
          </p:nvPr>
        </p:nvSpPr>
        <p:spPr>
          <a:xfrm>
            <a:off x="1939925" y="6623050"/>
            <a:ext cx="5264150" cy="196850"/>
          </a:xfrm>
        </p:spPr>
        <p:txBody>
          <a:bodyPr/>
          <a:lstStyle/>
          <a:p>
            <a:pPr>
              <a:defRPr/>
            </a:pPr>
            <a:r>
              <a:rPr lang="it-IT" sz="1000" dirty="0"/>
              <a:t>SOP 46 | Associated document 3: SIV Presentation template  v2.0 | 31-Jan-2019</a:t>
            </a:r>
            <a:endParaRPr lang="en-US" sz="1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E2C60-AD99-4BE9-B887-1CFDC140F7DA}"/>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Follow-Up</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9FA4A366-C3F9-4682-82DC-6006D55EDC2D}"/>
              </a:ext>
            </a:extLst>
          </p:cNvPr>
          <p:cNvSpPr>
            <a:spLocks noGrp="1"/>
          </p:cNvSpPr>
          <p:nvPr>
            <p:ph idx="1"/>
          </p:nvPr>
        </p:nvSpPr>
        <p:spPr>
          <a:xfrm>
            <a:off x="457200" y="928688"/>
            <a:ext cx="8229600" cy="5197475"/>
          </a:xfrm>
        </p:spPr>
        <p:txBody>
          <a:bodyPr rtlCol="0">
            <a:normAutofit/>
          </a:bodyPr>
          <a:lstStyle/>
          <a:p>
            <a:pPr eaLnBrk="1" fontAlgn="auto" hangingPunct="1">
              <a:spcAft>
                <a:spcPts val="0"/>
              </a:spcAft>
              <a:defRPr/>
            </a:pPr>
            <a:endParaRPr lang="en-US" dirty="0">
              <a:solidFill>
                <a:schemeClr val="accent1">
                  <a:lumMod val="75000"/>
                </a:schemeClr>
              </a:solidFill>
            </a:endParaRPr>
          </a:p>
        </p:txBody>
      </p:sp>
      <p:cxnSp>
        <p:nvCxnSpPr>
          <p:cNvPr id="8" name="Straight Connector 7">
            <a:extLst>
              <a:ext uri="{FF2B5EF4-FFF2-40B4-BE49-F238E27FC236}">
                <a16:creationId xmlns:a16="http://schemas.microsoft.com/office/drawing/2014/main" id="{A9A13133-2F9F-4D56-915E-C0885FF61E1A}"/>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79E95751-0C99-4351-BA45-41C1041FBF45}"/>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80C096BA-07F3-4533-8FD8-912E622CA2AE}"/>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CB40B32-14B5-401E-810C-CFD5A75FD2AA}"/>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86AA1616-BDB5-4620-A32F-ABF640AFF3E6}"/>
              </a:ext>
            </a:extLst>
          </p:cNvPr>
          <p:cNvSpPr>
            <a:spLocks noGrp="1"/>
          </p:cNvSpPr>
          <p:nvPr>
            <p:ph type="ftr" sz="quarter" idx="11"/>
          </p:nvPr>
        </p:nvSpPr>
        <p:spPr>
          <a:xfrm>
            <a:off x="1939925" y="6623050"/>
            <a:ext cx="5264150" cy="196850"/>
          </a:xfrm>
        </p:spPr>
        <p:txBody>
          <a:bodyPr/>
          <a:lstStyle/>
          <a:p>
            <a:pPr>
              <a:defRPr/>
            </a:pPr>
            <a:r>
              <a:rPr lang="it-IT" sz="1000" dirty="0"/>
              <a:t>SOP 46 | Associated document 3: SIV Presentation template  v2.0 | 31-Jan-2019</a:t>
            </a:r>
            <a:endParaRPr lang="en-US" sz="1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9E576-C72A-46A3-B2A5-C69F90C95A38}"/>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Assessment Schedule</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BFDA519C-6E06-4C38-832A-0F9DC5FF5BA1}"/>
              </a:ext>
            </a:extLst>
          </p:cNvPr>
          <p:cNvSpPr>
            <a:spLocks noGrp="1"/>
          </p:cNvSpPr>
          <p:nvPr>
            <p:ph idx="1"/>
          </p:nvPr>
        </p:nvSpPr>
        <p:spPr>
          <a:xfrm>
            <a:off x="457200" y="928688"/>
            <a:ext cx="8229600" cy="5197475"/>
          </a:xfrm>
        </p:spPr>
        <p:txBody>
          <a:bodyPr rtlCol="0">
            <a:normAutofit/>
          </a:bodyPr>
          <a:lstStyle/>
          <a:p>
            <a:pPr eaLnBrk="1" fontAlgn="auto" hangingPunct="1">
              <a:spcAft>
                <a:spcPts val="0"/>
              </a:spcAft>
              <a:defRPr/>
            </a:pPr>
            <a:endParaRPr lang="en-US" dirty="0">
              <a:solidFill>
                <a:schemeClr val="accent1">
                  <a:lumMod val="75000"/>
                </a:schemeClr>
              </a:solidFill>
            </a:endParaRPr>
          </a:p>
        </p:txBody>
      </p:sp>
      <p:cxnSp>
        <p:nvCxnSpPr>
          <p:cNvPr id="8" name="Straight Connector 7">
            <a:extLst>
              <a:ext uri="{FF2B5EF4-FFF2-40B4-BE49-F238E27FC236}">
                <a16:creationId xmlns:a16="http://schemas.microsoft.com/office/drawing/2014/main" id="{90CE1FF3-6E7F-45CA-ACFE-1DD978843A8D}"/>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155A3D6A-3AA4-4DB4-AD14-F7F86220C979}"/>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4C3DEFE3-283A-445C-9014-4CBAD2B88BCA}"/>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3CB88A2-AFF4-4191-8126-FE6F96CDABA8}"/>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DB099F6A-27A3-49FC-B307-9CA85F6F5866}"/>
              </a:ext>
            </a:extLst>
          </p:cNvPr>
          <p:cNvSpPr>
            <a:spLocks noGrp="1"/>
          </p:cNvSpPr>
          <p:nvPr>
            <p:ph type="ftr" sz="quarter" idx="11"/>
          </p:nvPr>
        </p:nvSpPr>
        <p:spPr>
          <a:xfrm>
            <a:off x="1939925" y="6623050"/>
            <a:ext cx="5264150" cy="196850"/>
          </a:xfrm>
        </p:spPr>
        <p:txBody>
          <a:bodyPr/>
          <a:lstStyle/>
          <a:p>
            <a:pPr>
              <a:defRPr/>
            </a:pPr>
            <a:r>
              <a:rPr lang="it-IT" sz="1000" dirty="0"/>
              <a:t>SOP 46 | Associated document 3: SIV Presentation template  v2.0 | 31-Jan-2019</a:t>
            </a:r>
            <a:endParaRPr lang="en-US" sz="1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D2B62-C359-4D23-AB2F-8DB7E675CFF9}"/>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Laboratory Procedures</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8EA4FB6F-416C-4662-8657-9D570D399114}"/>
              </a:ext>
            </a:extLst>
          </p:cNvPr>
          <p:cNvSpPr>
            <a:spLocks noGrp="1"/>
          </p:cNvSpPr>
          <p:nvPr>
            <p:ph idx="1"/>
          </p:nvPr>
        </p:nvSpPr>
        <p:spPr>
          <a:xfrm>
            <a:off x="457200" y="928688"/>
            <a:ext cx="8229600" cy="5197475"/>
          </a:xfrm>
        </p:spPr>
        <p:txBody>
          <a:bodyPr rtlCol="0">
            <a:normAutofit/>
          </a:bodyPr>
          <a:lstStyle/>
          <a:p>
            <a:pPr eaLnBrk="1" fontAlgn="auto" hangingPunct="1">
              <a:spcAft>
                <a:spcPts val="0"/>
              </a:spcAft>
              <a:defRPr/>
            </a:pPr>
            <a:endParaRPr lang="en-US" dirty="0">
              <a:solidFill>
                <a:schemeClr val="accent1">
                  <a:lumMod val="75000"/>
                </a:schemeClr>
              </a:solidFill>
            </a:endParaRPr>
          </a:p>
        </p:txBody>
      </p:sp>
      <p:cxnSp>
        <p:nvCxnSpPr>
          <p:cNvPr id="8" name="Straight Connector 7">
            <a:extLst>
              <a:ext uri="{FF2B5EF4-FFF2-40B4-BE49-F238E27FC236}">
                <a16:creationId xmlns:a16="http://schemas.microsoft.com/office/drawing/2014/main" id="{4F9AC8DA-F46F-4DA3-B7AA-F95275B0A00C}"/>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FDF35F0E-F86C-4E12-B33E-58A1C0CAE72B}"/>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CAB3F8CE-151C-4183-BF53-6262007144AF}"/>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A580AE4B-157B-42AD-814D-59C02BB8939E}"/>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3C100D3A-410D-4A2F-AA31-06FD627B6D24}"/>
              </a:ext>
            </a:extLst>
          </p:cNvPr>
          <p:cNvSpPr>
            <a:spLocks noGrp="1"/>
          </p:cNvSpPr>
          <p:nvPr>
            <p:ph type="ftr" sz="quarter" idx="11"/>
          </p:nvPr>
        </p:nvSpPr>
        <p:spPr>
          <a:xfrm>
            <a:off x="1939925" y="6623050"/>
            <a:ext cx="5264150" cy="196850"/>
          </a:xfrm>
        </p:spPr>
        <p:txBody>
          <a:bodyPr/>
          <a:lstStyle/>
          <a:p>
            <a:pPr>
              <a:defRPr/>
            </a:pPr>
            <a:r>
              <a:rPr lang="it-IT" sz="1000" dirty="0"/>
              <a:t>SOP 46 | Associated document 3: SIV Presentation template  v2.0 | 31-Jan-2019</a:t>
            </a:r>
            <a:endParaRPr lang="en-US" sz="1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E4FE5-8931-4897-A8D6-67EFA3674F41}"/>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Agenda</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48C324B9-8E91-4808-BFD7-79B1225E5365}"/>
              </a:ext>
            </a:extLst>
          </p:cNvPr>
          <p:cNvSpPr>
            <a:spLocks noGrp="1"/>
          </p:cNvSpPr>
          <p:nvPr>
            <p:ph idx="1"/>
          </p:nvPr>
        </p:nvSpPr>
        <p:spPr>
          <a:xfrm>
            <a:off x="457200" y="928688"/>
            <a:ext cx="8229600" cy="5197475"/>
          </a:xfrm>
        </p:spPr>
        <p:txBody>
          <a:bodyPr rtlCol="0">
            <a:normAutofit lnSpcReduction="10000"/>
          </a:bodyPr>
          <a:lstStyle/>
          <a:p>
            <a:pPr eaLnBrk="1" fontAlgn="auto" hangingPunct="1">
              <a:spcAft>
                <a:spcPts val="0"/>
              </a:spcAft>
              <a:defRPr/>
            </a:pPr>
            <a:r>
              <a:rPr lang="en-GB" sz="2000" dirty="0">
                <a:solidFill>
                  <a:schemeClr val="accent1">
                    <a:lumMod val="75000"/>
                  </a:schemeClr>
                </a:solidFill>
              </a:rPr>
              <a:t>Introduction</a:t>
            </a:r>
          </a:p>
          <a:p>
            <a:pPr eaLnBrk="1" fontAlgn="auto" hangingPunct="1">
              <a:spcAft>
                <a:spcPts val="0"/>
              </a:spcAft>
              <a:defRPr/>
            </a:pPr>
            <a:r>
              <a:rPr lang="en-GB" sz="2000" dirty="0">
                <a:solidFill>
                  <a:schemeClr val="accent1">
                    <a:lumMod val="75000"/>
                  </a:schemeClr>
                </a:solidFill>
              </a:rPr>
              <a:t>Study Objectives</a:t>
            </a:r>
          </a:p>
          <a:p>
            <a:pPr eaLnBrk="1" fontAlgn="auto" hangingPunct="1">
              <a:spcAft>
                <a:spcPts val="0"/>
              </a:spcAft>
              <a:defRPr/>
            </a:pPr>
            <a:r>
              <a:rPr lang="en-GB" sz="2000" dirty="0">
                <a:solidFill>
                  <a:schemeClr val="accent1">
                    <a:lumMod val="75000"/>
                  </a:schemeClr>
                </a:solidFill>
              </a:rPr>
              <a:t>Study Design </a:t>
            </a:r>
          </a:p>
          <a:p>
            <a:pPr lvl="1" eaLnBrk="1" fontAlgn="auto" hangingPunct="1">
              <a:spcAft>
                <a:spcPts val="0"/>
              </a:spcAft>
              <a:defRPr/>
            </a:pPr>
            <a:r>
              <a:rPr lang="en-GB" sz="1600" dirty="0">
                <a:solidFill>
                  <a:schemeClr val="accent1">
                    <a:lumMod val="75000"/>
                  </a:schemeClr>
                </a:solidFill>
              </a:rPr>
              <a:t>Inclusion and Exclusion Criteria</a:t>
            </a:r>
          </a:p>
          <a:p>
            <a:pPr lvl="1" eaLnBrk="1" fontAlgn="auto" hangingPunct="1">
              <a:spcAft>
                <a:spcPts val="0"/>
              </a:spcAft>
              <a:defRPr/>
            </a:pPr>
            <a:r>
              <a:rPr lang="en-GB" sz="1600" dirty="0">
                <a:solidFill>
                  <a:schemeClr val="accent1">
                    <a:lumMod val="75000"/>
                  </a:schemeClr>
                </a:solidFill>
              </a:rPr>
              <a:t>Study procedures</a:t>
            </a:r>
          </a:p>
          <a:p>
            <a:pPr lvl="1" eaLnBrk="1" fontAlgn="auto" hangingPunct="1">
              <a:spcAft>
                <a:spcPts val="0"/>
              </a:spcAft>
              <a:defRPr/>
            </a:pPr>
            <a:r>
              <a:rPr lang="en-GB" sz="1600" dirty="0">
                <a:solidFill>
                  <a:schemeClr val="accent1">
                    <a:lumMod val="75000"/>
                  </a:schemeClr>
                </a:solidFill>
              </a:rPr>
              <a:t>Withdrawal of Patients</a:t>
            </a:r>
          </a:p>
          <a:p>
            <a:pPr lvl="1" eaLnBrk="1" fontAlgn="auto" hangingPunct="1">
              <a:spcAft>
                <a:spcPts val="0"/>
              </a:spcAft>
              <a:defRPr/>
            </a:pPr>
            <a:r>
              <a:rPr lang="en-GB" sz="1600" dirty="0">
                <a:solidFill>
                  <a:schemeClr val="accent1">
                    <a:lumMod val="75000"/>
                  </a:schemeClr>
                </a:solidFill>
              </a:rPr>
              <a:t>Concomitant therapies</a:t>
            </a:r>
          </a:p>
          <a:p>
            <a:pPr eaLnBrk="1" fontAlgn="auto" hangingPunct="1">
              <a:spcAft>
                <a:spcPts val="0"/>
              </a:spcAft>
              <a:defRPr/>
            </a:pPr>
            <a:r>
              <a:rPr lang="en-GB" sz="2000" dirty="0">
                <a:solidFill>
                  <a:schemeClr val="accent1">
                    <a:lumMod val="75000"/>
                  </a:schemeClr>
                </a:solidFill>
              </a:rPr>
              <a:t>Delegation</a:t>
            </a:r>
          </a:p>
          <a:p>
            <a:pPr eaLnBrk="1" fontAlgn="auto" hangingPunct="1">
              <a:spcAft>
                <a:spcPts val="0"/>
              </a:spcAft>
              <a:defRPr/>
            </a:pPr>
            <a:r>
              <a:rPr lang="en-GB" sz="2000" dirty="0">
                <a:solidFill>
                  <a:schemeClr val="accent1">
                    <a:lumMod val="75000"/>
                  </a:schemeClr>
                </a:solidFill>
              </a:rPr>
              <a:t>Safety reporting</a:t>
            </a:r>
          </a:p>
          <a:p>
            <a:pPr eaLnBrk="1" fontAlgn="auto" hangingPunct="1">
              <a:spcAft>
                <a:spcPts val="0"/>
              </a:spcAft>
              <a:defRPr/>
            </a:pPr>
            <a:r>
              <a:rPr lang="en-GB" sz="2000" dirty="0">
                <a:solidFill>
                  <a:schemeClr val="accent1">
                    <a:lumMod val="75000"/>
                  </a:schemeClr>
                </a:solidFill>
              </a:rPr>
              <a:t>Confidentially</a:t>
            </a:r>
          </a:p>
          <a:p>
            <a:pPr eaLnBrk="1" fontAlgn="auto" hangingPunct="1">
              <a:spcAft>
                <a:spcPts val="0"/>
              </a:spcAft>
              <a:defRPr/>
            </a:pPr>
            <a:r>
              <a:rPr lang="en-GB" sz="2000" dirty="0">
                <a:solidFill>
                  <a:schemeClr val="accent1">
                    <a:lumMod val="75000"/>
                  </a:schemeClr>
                </a:solidFill>
              </a:rPr>
              <a:t>Site Files</a:t>
            </a:r>
          </a:p>
          <a:p>
            <a:pPr eaLnBrk="1" fontAlgn="auto" hangingPunct="1">
              <a:spcAft>
                <a:spcPts val="0"/>
              </a:spcAft>
              <a:defRPr/>
            </a:pPr>
            <a:r>
              <a:rPr lang="en-GB" sz="2000" dirty="0">
                <a:solidFill>
                  <a:schemeClr val="accent1">
                    <a:lumMod val="75000"/>
                  </a:schemeClr>
                </a:solidFill>
              </a:rPr>
              <a:t>CRFs</a:t>
            </a:r>
          </a:p>
          <a:p>
            <a:pPr eaLnBrk="1" fontAlgn="auto" hangingPunct="1">
              <a:spcAft>
                <a:spcPts val="0"/>
              </a:spcAft>
              <a:defRPr/>
            </a:pPr>
            <a:r>
              <a:rPr lang="en-GB" sz="2000" dirty="0">
                <a:solidFill>
                  <a:schemeClr val="accent1">
                    <a:lumMod val="75000"/>
                  </a:schemeClr>
                </a:solidFill>
              </a:rPr>
              <a:t>Archiving</a:t>
            </a:r>
          </a:p>
          <a:p>
            <a:pPr eaLnBrk="1" fontAlgn="auto" hangingPunct="1">
              <a:spcAft>
                <a:spcPts val="0"/>
              </a:spcAft>
              <a:defRPr/>
            </a:pPr>
            <a:r>
              <a:rPr lang="en-GB" sz="2000" dirty="0">
                <a:solidFill>
                  <a:schemeClr val="accent1">
                    <a:lumMod val="75000"/>
                  </a:schemeClr>
                </a:solidFill>
              </a:rPr>
              <a:t>Monitoring, Audits and Compliance</a:t>
            </a:r>
          </a:p>
          <a:p>
            <a:pPr eaLnBrk="1" fontAlgn="auto" hangingPunct="1">
              <a:spcAft>
                <a:spcPts val="0"/>
              </a:spcAft>
              <a:defRPr/>
            </a:pPr>
            <a:r>
              <a:rPr lang="en-GB" sz="2000" dirty="0">
                <a:solidFill>
                  <a:schemeClr val="accent1">
                    <a:lumMod val="75000"/>
                  </a:schemeClr>
                </a:solidFill>
              </a:rPr>
              <a:t>Contacts</a:t>
            </a:r>
          </a:p>
          <a:p>
            <a:pPr eaLnBrk="1" fontAlgn="auto" hangingPunct="1">
              <a:spcAft>
                <a:spcPts val="0"/>
              </a:spcAft>
              <a:defRPr/>
            </a:pPr>
            <a:endParaRPr lang="en-US" dirty="0">
              <a:solidFill>
                <a:schemeClr val="accent1">
                  <a:lumMod val="75000"/>
                </a:schemeClr>
              </a:solidFill>
            </a:endParaRPr>
          </a:p>
        </p:txBody>
      </p:sp>
      <p:sp>
        <p:nvSpPr>
          <p:cNvPr id="8" name="Footer Placeholder 1">
            <a:extLst>
              <a:ext uri="{FF2B5EF4-FFF2-40B4-BE49-F238E27FC236}">
                <a16:creationId xmlns:a16="http://schemas.microsoft.com/office/drawing/2014/main" id="{F8EFD965-487B-4DEE-A4DC-667C155D99B7}"/>
              </a:ext>
            </a:extLst>
          </p:cNvPr>
          <p:cNvSpPr>
            <a:spLocks noGrp="1"/>
          </p:cNvSpPr>
          <p:nvPr>
            <p:ph type="ftr" sz="quarter" idx="11"/>
          </p:nvPr>
        </p:nvSpPr>
        <p:spPr>
          <a:xfrm>
            <a:off x="1939925" y="6623050"/>
            <a:ext cx="5264150" cy="196850"/>
          </a:xfrm>
        </p:spPr>
        <p:txBody>
          <a:bodyPr/>
          <a:lstStyle/>
          <a:p>
            <a:pPr>
              <a:defRPr/>
            </a:pPr>
            <a:r>
              <a:rPr lang="it-IT" sz="1000" dirty="0"/>
              <a:t>SOP 46 | Associated document 3: SIV Presentation template  v2.0 | 31-Jan-2019</a:t>
            </a:r>
            <a:endParaRPr lang="en-US" sz="1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B2F55-8E60-4089-AC23-FD34F2EA3FE1}"/>
              </a:ext>
            </a:extLst>
          </p:cNvPr>
          <p:cNvSpPr>
            <a:spLocks noGrp="1"/>
          </p:cNvSpPr>
          <p:nvPr>
            <p:ph type="title"/>
          </p:nvPr>
        </p:nvSpPr>
        <p:spPr>
          <a:xfrm>
            <a:off x="457200" y="274638"/>
            <a:ext cx="8229600" cy="582612"/>
          </a:xfrm>
        </p:spPr>
        <p:txBody>
          <a:bodyPr rtlCol="0">
            <a:normAutofit fontScale="90000"/>
          </a:bodyPr>
          <a:lstStyle/>
          <a:p>
            <a:pPr>
              <a:defRPr/>
            </a:pPr>
            <a:r>
              <a:rPr lang="en-US" dirty="0"/>
              <a:t>Imaging Procedures</a:t>
            </a:r>
            <a:endParaRPr lang="en-GB" dirty="0"/>
          </a:p>
        </p:txBody>
      </p:sp>
      <p:sp>
        <p:nvSpPr>
          <p:cNvPr id="25603" name="Content Placeholder 2">
            <a:extLst>
              <a:ext uri="{FF2B5EF4-FFF2-40B4-BE49-F238E27FC236}">
                <a16:creationId xmlns:a16="http://schemas.microsoft.com/office/drawing/2014/main" id="{6E3EDB28-924E-4F37-825F-7F71AFF0D66D}"/>
              </a:ext>
            </a:extLst>
          </p:cNvPr>
          <p:cNvSpPr>
            <a:spLocks noGrp="1"/>
          </p:cNvSpPr>
          <p:nvPr>
            <p:ph idx="1"/>
          </p:nvPr>
        </p:nvSpPr>
        <p:spPr>
          <a:xfrm>
            <a:off x="457200" y="928688"/>
            <a:ext cx="8229600" cy="5197475"/>
          </a:xfrm>
        </p:spPr>
        <p:txBody>
          <a:bodyPr/>
          <a:lstStyle/>
          <a:p>
            <a:pPr eaLnBrk="1" hangingPunct="1"/>
            <a:r>
              <a:rPr lang="en-US" altLang="en-US">
                <a:solidFill>
                  <a:schemeClr val="tx2"/>
                </a:solidFill>
              </a:rPr>
              <a:t>List here the imaging procedures, </a:t>
            </a:r>
          </a:p>
          <a:p>
            <a:pPr eaLnBrk="1" hangingPunct="1"/>
            <a:r>
              <a:rPr lang="en-US" altLang="en-US">
                <a:solidFill>
                  <a:schemeClr val="tx2"/>
                </a:solidFill>
              </a:rPr>
              <a:t>Include details of test scans before enrollment to test for quality and/ calibration of equipment (If study specific software/equipment that i.e. that is not standardly use, is part of the trial</a:t>
            </a:r>
            <a:endParaRPr lang="en-GB" altLang="en-US">
              <a:solidFill>
                <a:schemeClr val="tx2"/>
              </a:solidFill>
            </a:endParaRPr>
          </a:p>
          <a:p>
            <a:r>
              <a:rPr lang="en-US" altLang="en-US">
                <a:solidFill>
                  <a:schemeClr val="tx2"/>
                </a:solidFill>
              </a:rPr>
              <a:t>How data protection will be ensured if the images are transferred out of the (NHS) site</a:t>
            </a:r>
            <a:endParaRPr lang="en-GB" altLang="en-US">
              <a:solidFill>
                <a:schemeClr val="tx2"/>
              </a:solidFill>
            </a:endParaRPr>
          </a:p>
        </p:txBody>
      </p:sp>
      <p:cxnSp>
        <p:nvCxnSpPr>
          <p:cNvPr id="8" name="Straight Connector 7">
            <a:extLst>
              <a:ext uri="{FF2B5EF4-FFF2-40B4-BE49-F238E27FC236}">
                <a16:creationId xmlns:a16="http://schemas.microsoft.com/office/drawing/2014/main" id="{EFC6DD25-B3B4-451B-B1F7-7425A1C54579}"/>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77274D11-EAA7-4A2C-BE1A-73DAABB7B323}"/>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C8E5147A-7600-42EF-A415-1CF1AE7F90E1}"/>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0FA2274C-6D99-42CC-A2E2-172929A21779}"/>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ACBF9322-55DB-485B-8CE6-CB3BA80279DC}"/>
              </a:ext>
            </a:extLst>
          </p:cNvPr>
          <p:cNvSpPr>
            <a:spLocks noGrp="1"/>
          </p:cNvSpPr>
          <p:nvPr>
            <p:ph type="ftr" sz="quarter" idx="11"/>
          </p:nvPr>
        </p:nvSpPr>
        <p:spPr>
          <a:xfrm>
            <a:off x="1939925" y="6623050"/>
            <a:ext cx="5264150" cy="196850"/>
          </a:xfrm>
        </p:spPr>
        <p:txBody>
          <a:bodyPr/>
          <a:lstStyle/>
          <a:p>
            <a:pPr>
              <a:defRPr/>
            </a:pPr>
            <a:r>
              <a:rPr lang="it-IT" sz="1000" dirty="0"/>
              <a:t>SOP 46 | Associated document 3: SIV Presentation template  v2.0 | 31-Jan-2019</a:t>
            </a:r>
            <a:endParaRPr lang="en-US" sz="1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4C8D1-CF2F-4D66-B306-7A115B96BE20}"/>
              </a:ext>
            </a:extLst>
          </p:cNvPr>
          <p:cNvSpPr>
            <a:spLocks noGrp="1"/>
          </p:cNvSpPr>
          <p:nvPr>
            <p:ph type="title"/>
          </p:nvPr>
        </p:nvSpPr>
        <p:spPr>
          <a:xfrm>
            <a:off x="457200" y="274638"/>
            <a:ext cx="8229600" cy="582612"/>
          </a:xfrm>
        </p:spPr>
        <p:txBody>
          <a:bodyPr rtlCol="0">
            <a:normAutofit/>
          </a:bodyPr>
          <a:lstStyle/>
          <a:p>
            <a:pPr algn="l" eaLnBrk="1" fontAlgn="auto" hangingPunct="1">
              <a:spcAft>
                <a:spcPts val="0"/>
              </a:spcAft>
              <a:defRPr/>
            </a:pPr>
            <a:r>
              <a:rPr lang="en-GB" sz="3200" b="1" dirty="0">
                <a:solidFill>
                  <a:schemeClr val="accent1">
                    <a:lumMod val="75000"/>
                  </a:schemeClr>
                </a:solidFill>
              </a:rPr>
              <a:t>Study specific equipment, software and devices</a:t>
            </a:r>
            <a:endParaRPr lang="en-US" sz="3200" b="1" dirty="0">
              <a:solidFill>
                <a:schemeClr val="accent1">
                  <a:lumMod val="75000"/>
                </a:schemeClr>
              </a:solidFill>
            </a:endParaRPr>
          </a:p>
        </p:txBody>
      </p:sp>
      <p:sp>
        <p:nvSpPr>
          <p:cNvPr id="26627" name="Content Placeholder 2">
            <a:extLst>
              <a:ext uri="{FF2B5EF4-FFF2-40B4-BE49-F238E27FC236}">
                <a16:creationId xmlns:a16="http://schemas.microsoft.com/office/drawing/2014/main" id="{8B46FC39-DFE8-463B-9CD9-EB7873382399}"/>
              </a:ext>
            </a:extLst>
          </p:cNvPr>
          <p:cNvSpPr>
            <a:spLocks noGrp="1"/>
          </p:cNvSpPr>
          <p:nvPr>
            <p:ph idx="1"/>
          </p:nvPr>
        </p:nvSpPr>
        <p:spPr>
          <a:xfrm>
            <a:off x="457200" y="928688"/>
            <a:ext cx="8229600" cy="5197475"/>
          </a:xfrm>
        </p:spPr>
        <p:txBody>
          <a:bodyPr/>
          <a:lstStyle/>
          <a:p>
            <a:r>
              <a:rPr lang="en-US" altLang="en-US"/>
              <a:t>List what is being supplied to the site </a:t>
            </a:r>
            <a:endParaRPr lang="en-GB" altLang="en-US"/>
          </a:p>
          <a:p>
            <a:r>
              <a:rPr lang="en-US" altLang="en-US"/>
              <a:t>How it is calibrated before and during  and how it is maintained (consider back-up, disaster recovery,  storage, expiry – how this is documented and who is responsible)</a:t>
            </a:r>
            <a:endParaRPr lang="en-GB" altLang="en-US"/>
          </a:p>
          <a:p>
            <a:r>
              <a:rPr lang="en-US" altLang="en-US"/>
              <a:t>Give specific training details on the equipment / devices / software</a:t>
            </a:r>
            <a:endParaRPr lang="en-GB" altLang="en-US"/>
          </a:p>
        </p:txBody>
      </p:sp>
      <p:cxnSp>
        <p:nvCxnSpPr>
          <p:cNvPr id="8" name="Straight Connector 7">
            <a:extLst>
              <a:ext uri="{FF2B5EF4-FFF2-40B4-BE49-F238E27FC236}">
                <a16:creationId xmlns:a16="http://schemas.microsoft.com/office/drawing/2014/main" id="{80D97B14-7D00-4E41-853E-164FA113690D}"/>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79194EC-E9F3-4300-AC34-A4707F54F0AD}"/>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F74821B1-56C8-437B-B67F-21F445AE9887}"/>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36A6B963-9102-4B04-995F-F15B3DFA20F3}"/>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809FC4C0-BEB8-49DB-BDD0-316D61A6DF67}"/>
              </a:ext>
            </a:extLst>
          </p:cNvPr>
          <p:cNvSpPr>
            <a:spLocks noGrp="1"/>
          </p:cNvSpPr>
          <p:nvPr>
            <p:ph type="ftr" sz="quarter" idx="11"/>
          </p:nvPr>
        </p:nvSpPr>
        <p:spPr>
          <a:xfrm>
            <a:off x="1939925" y="6623050"/>
            <a:ext cx="5264150" cy="196850"/>
          </a:xfrm>
        </p:spPr>
        <p:txBody>
          <a:bodyPr/>
          <a:lstStyle/>
          <a:p>
            <a:pPr>
              <a:defRPr/>
            </a:pPr>
            <a:r>
              <a:rPr lang="it-IT" sz="1000" dirty="0"/>
              <a:t>SOP 46 | Associated document 3: SIV Presentation template  v2.0 | 31-Jan-2019</a:t>
            </a:r>
            <a:endParaRPr lang="en-US" sz="10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897E7-0126-4A3A-8BF4-ECF4305BAB9D}"/>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Patient Withdrawal</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08EEDFCE-60A0-40EF-9867-BE35B99B50D5}"/>
              </a:ext>
            </a:extLst>
          </p:cNvPr>
          <p:cNvSpPr>
            <a:spLocks noGrp="1"/>
          </p:cNvSpPr>
          <p:nvPr>
            <p:ph idx="1"/>
          </p:nvPr>
        </p:nvSpPr>
        <p:spPr>
          <a:xfrm>
            <a:off x="457200" y="928688"/>
            <a:ext cx="8229600" cy="5197475"/>
          </a:xfrm>
        </p:spPr>
        <p:txBody>
          <a:bodyPr rtlCol="0">
            <a:normAutofit/>
          </a:bodyPr>
          <a:lstStyle/>
          <a:p>
            <a:pPr eaLnBrk="1" fontAlgn="auto" hangingPunct="1">
              <a:spcAft>
                <a:spcPts val="0"/>
              </a:spcAft>
              <a:defRPr/>
            </a:pPr>
            <a:endParaRPr lang="en-US" dirty="0">
              <a:solidFill>
                <a:schemeClr val="accent1">
                  <a:lumMod val="75000"/>
                </a:schemeClr>
              </a:solidFill>
            </a:endParaRPr>
          </a:p>
        </p:txBody>
      </p:sp>
      <p:cxnSp>
        <p:nvCxnSpPr>
          <p:cNvPr id="8" name="Straight Connector 7">
            <a:extLst>
              <a:ext uri="{FF2B5EF4-FFF2-40B4-BE49-F238E27FC236}">
                <a16:creationId xmlns:a16="http://schemas.microsoft.com/office/drawing/2014/main" id="{503BE46A-5DB7-4AE0-ACAC-2E70458B988B}"/>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E1A83E2-0286-4262-B4E2-745BF829733B}"/>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F6683414-D859-451F-810B-5BF12697C83C}"/>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66401DFC-81D6-413C-B459-8FFF3E990EC5}"/>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AAF571D7-08A1-4507-B11E-9068600749AF}"/>
              </a:ext>
            </a:extLst>
          </p:cNvPr>
          <p:cNvSpPr>
            <a:spLocks noGrp="1"/>
          </p:cNvSpPr>
          <p:nvPr>
            <p:ph type="ftr" sz="quarter" idx="11"/>
          </p:nvPr>
        </p:nvSpPr>
        <p:spPr>
          <a:xfrm>
            <a:off x="1939925" y="6623050"/>
            <a:ext cx="5264150" cy="196850"/>
          </a:xfrm>
        </p:spPr>
        <p:txBody>
          <a:bodyPr/>
          <a:lstStyle/>
          <a:p>
            <a:pPr>
              <a:defRPr/>
            </a:pPr>
            <a:r>
              <a:rPr lang="it-IT" sz="1000" dirty="0"/>
              <a:t>SOP 46 | Associated document 3: SIV Presentation template  v2.0 | 31-Jan-2019</a:t>
            </a:r>
            <a:endParaRPr lang="en-US" sz="1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84545-6B8C-4DEF-B5EE-ADE6C018D8FC}"/>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Concomitant Therapies</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EF45E879-231E-4E47-B115-2B5D3A528EC4}"/>
              </a:ext>
            </a:extLst>
          </p:cNvPr>
          <p:cNvSpPr>
            <a:spLocks noGrp="1"/>
          </p:cNvSpPr>
          <p:nvPr>
            <p:ph idx="1"/>
          </p:nvPr>
        </p:nvSpPr>
        <p:spPr>
          <a:xfrm>
            <a:off x="457200" y="928688"/>
            <a:ext cx="8229600" cy="5197475"/>
          </a:xfrm>
        </p:spPr>
        <p:txBody>
          <a:bodyPr rtlCol="0">
            <a:normAutofit/>
          </a:bodyPr>
          <a:lstStyle/>
          <a:p>
            <a:pPr eaLnBrk="1" fontAlgn="auto" hangingPunct="1">
              <a:spcAft>
                <a:spcPts val="0"/>
              </a:spcAft>
              <a:defRPr/>
            </a:pPr>
            <a:endParaRPr lang="en-US" dirty="0">
              <a:solidFill>
                <a:schemeClr val="accent1">
                  <a:lumMod val="75000"/>
                </a:schemeClr>
              </a:solidFill>
            </a:endParaRPr>
          </a:p>
        </p:txBody>
      </p:sp>
      <p:cxnSp>
        <p:nvCxnSpPr>
          <p:cNvPr id="8" name="Straight Connector 7">
            <a:extLst>
              <a:ext uri="{FF2B5EF4-FFF2-40B4-BE49-F238E27FC236}">
                <a16:creationId xmlns:a16="http://schemas.microsoft.com/office/drawing/2014/main" id="{F8DD5462-EA36-46BC-B353-6866DADAE789}"/>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19CAB957-6DC7-43D1-93A5-190A74D843D2}"/>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858573F3-A5C4-44ED-B512-60883BC96D7A}"/>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80CABD90-9CE6-43EA-9AE8-7B2F65D9C0DD}"/>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BF21894C-0FC0-4A27-9741-A9FB7413245F}"/>
              </a:ext>
            </a:extLst>
          </p:cNvPr>
          <p:cNvSpPr>
            <a:spLocks noGrp="1"/>
          </p:cNvSpPr>
          <p:nvPr>
            <p:ph type="ftr" sz="quarter" idx="11"/>
          </p:nvPr>
        </p:nvSpPr>
        <p:spPr>
          <a:xfrm>
            <a:off x="1939925" y="6623050"/>
            <a:ext cx="5264150" cy="196850"/>
          </a:xfrm>
        </p:spPr>
        <p:txBody>
          <a:bodyPr/>
          <a:lstStyle/>
          <a:p>
            <a:pPr>
              <a:defRPr/>
            </a:pPr>
            <a:r>
              <a:rPr lang="it-IT" sz="1000" dirty="0"/>
              <a:t>SOP 46 | Associated document 3: SIV Presentation template  v2.0 | 31-Jan-2019</a:t>
            </a:r>
            <a:endParaRPr lang="en-US" sz="1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610FA-6E23-408B-B29C-41FF084B20D9}"/>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Safety Reporting I</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011A3163-EAD1-45B1-B576-B614CCE05289}"/>
              </a:ext>
            </a:extLst>
          </p:cNvPr>
          <p:cNvSpPr>
            <a:spLocks noGrp="1"/>
          </p:cNvSpPr>
          <p:nvPr>
            <p:ph idx="1"/>
          </p:nvPr>
        </p:nvSpPr>
        <p:spPr>
          <a:xfrm>
            <a:off x="457199" y="1090613"/>
            <a:ext cx="8229600" cy="5197475"/>
          </a:xfrm>
        </p:spPr>
        <p:txBody>
          <a:bodyPr rtlCol="0">
            <a:normAutofit fontScale="70000" lnSpcReduction="20000"/>
          </a:bodyPr>
          <a:lstStyle/>
          <a:p>
            <a:pPr marL="0" indent="0" fontAlgn="auto">
              <a:spcAft>
                <a:spcPts val="0"/>
              </a:spcAft>
              <a:buNone/>
              <a:tabLst>
                <a:tab pos="630238" algn="l"/>
              </a:tabLst>
              <a:defRPr/>
            </a:pPr>
            <a:r>
              <a:rPr lang="en-GB" sz="2900" dirty="0">
                <a:solidFill>
                  <a:srgbClr val="FF0000"/>
                </a:solidFill>
              </a:rPr>
              <a:t>CHANGE TO ISO14155 DEFINITIONS IF RUNNING A CLINICAL INVESTIGATION</a:t>
            </a:r>
          </a:p>
          <a:p>
            <a:pPr fontAlgn="auto">
              <a:spcAft>
                <a:spcPts val="0"/>
              </a:spcAft>
              <a:tabLst>
                <a:tab pos="630238" algn="l"/>
              </a:tabLst>
              <a:defRPr/>
            </a:pPr>
            <a:r>
              <a:rPr lang="en-GB" sz="2900" dirty="0">
                <a:solidFill>
                  <a:schemeClr val="accent1">
                    <a:lumMod val="75000"/>
                  </a:schemeClr>
                </a:solidFill>
              </a:rPr>
              <a:t>An AE is any untoward medical occurrence in a subject to whom a medicinal product has been administered or who has participated in research procedures, including occurrences which are not necessarily caused by or related to that product or procedure.  An AE can therefore be any unfavourable and unintended sign (including an abnormal laboratory finding), symptom or disease temporarily associated with the use of a research procedure, whether or not considered related to the trial treatment.</a:t>
            </a:r>
          </a:p>
          <a:p>
            <a:pPr fontAlgn="auto">
              <a:spcAft>
                <a:spcPts val="0"/>
              </a:spcAft>
              <a:tabLst>
                <a:tab pos="630238" algn="l"/>
              </a:tabLst>
              <a:defRPr/>
            </a:pPr>
            <a:endParaRPr lang="en-GB" sz="1600" dirty="0">
              <a:solidFill>
                <a:schemeClr val="accent1">
                  <a:lumMod val="75000"/>
                </a:schemeClr>
              </a:solidFill>
            </a:endParaRPr>
          </a:p>
          <a:p>
            <a:pPr fontAlgn="auto">
              <a:spcAft>
                <a:spcPts val="0"/>
              </a:spcAft>
              <a:tabLst>
                <a:tab pos="630238" algn="l"/>
              </a:tabLst>
              <a:defRPr/>
            </a:pPr>
            <a:endParaRPr lang="en-US" sz="1600" dirty="0">
              <a:solidFill>
                <a:schemeClr val="accent1">
                  <a:lumMod val="75000"/>
                </a:schemeClr>
              </a:solidFill>
            </a:endParaRPr>
          </a:p>
          <a:p>
            <a:pPr marL="0" lvl="2" fontAlgn="auto">
              <a:spcAft>
                <a:spcPts val="0"/>
              </a:spcAft>
              <a:tabLst>
                <a:tab pos="630238" algn="l"/>
              </a:tabLst>
              <a:defRPr/>
            </a:pPr>
            <a:r>
              <a:rPr lang="en-GB" sz="2900" dirty="0">
                <a:solidFill>
                  <a:schemeClr val="accent1">
                    <a:lumMod val="75000"/>
                  </a:schemeClr>
                </a:solidFill>
              </a:rPr>
              <a:t>An SAE is any untoward medical occurrence that fulfils at least one of the following criteria:</a:t>
            </a:r>
            <a:endParaRPr lang="en-US" sz="2900" dirty="0">
              <a:solidFill>
                <a:schemeClr val="accent1">
                  <a:lumMod val="75000"/>
                </a:schemeClr>
              </a:solidFill>
            </a:endParaRPr>
          </a:p>
          <a:p>
            <a:pPr marL="685800" lvl="1" indent="-228600" fontAlgn="auto">
              <a:spcAft>
                <a:spcPts val="0"/>
              </a:spcAft>
              <a:buFont typeface="Arial" panose="020B0604020202020204" pitchFamily="34" charset="0"/>
              <a:buChar char="•"/>
              <a:tabLst>
                <a:tab pos="630238" algn="l"/>
              </a:tabLst>
              <a:defRPr/>
            </a:pPr>
            <a:r>
              <a:rPr lang="en-GB" sz="2900" dirty="0">
                <a:solidFill>
                  <a:schemeClr val="accent1">
                    <a:lumMod val="75000"/>
                  </a:schemeClr>
                </a:solidFill>
              </a:rPr>
              <a:t>Is fatal – results in death (NOTE: death is an outcome, not an event)</a:t>
            </a:r>
            <a:endParaRPr lang="en-US" sz="2900" dirty="0">
              <a:solidFill>
                <a:schemeClr val="accent1">
                  <a:lumMod val="75000"/>
                </a:schemeClr>
              </a:solidFill>
            </a:endParaRPr>
          </a:p>
          <a:p>
            <a:pPr marL="685800" lvl="1" indent="-228600" fontAlgn="auto">
              <a:spcAft>
                <a:spcPts val="0"/>
              </a:spcAft>
              <a:buFont typeface="Arial" panose="020B0604020202020204" pitchFamily="34" charset="0"/>
              <a:buChar char="•"/>
              <a:tabLst>
                <a:tab pos="630238" algn="l"/>
              </a:tabLst>
              <a:defRPr/>
            </a:pPr>
            <a:r>
              <a:rPr lang="en-GB" sz="2900" dirty="0">
                <a:solidFill>
                  <a:schemeClr val="accent1">
                    <a:lumMod val="75000"/>
                  </a:schemeClr>
                </a:solidFill>
              </a:rPr>
              <a:t>Is life-threatening</a:t>
            </a:r>
            <a:endParaRPr lang="en-US" sz="2900" dirty="0">
              <a:solidFill>
                <a:schemeClr val="accent1">
                  <a:lumMod val="75000"/>
                </a:schemeClr>
              </a:solidFill>
            </a:endParaRPr>
          </a:p>
          <a:p>
            <a:pPr marL="685800" lvl="1" indent="-228600" fontAlgn="auto">
              <a:spcAft>
                <a:spcPts val="0"/>
              </a:spcAft>
              <a:buFont typeface="Arial" panose="020B0604020202020204" pitchFamily="34" charset="0"/>
              <a:buChar char="•"/>
              <a:tabLst>
                <a:tab pos="630238" algn="l"/>
              </a:tabLst>
              <a:defRPr/>
            </a:pPr>
            <a:r>
              <a:rPr lang="en-GB" sz="2900" dirty="0">
                <a:solidFill>
                  <a:schemeClr val="accent1">
                    <a:lumMod val="75000"/>
                  </a:schemeClr>
                </a:solidFill>
              </a:rPr>
              <a:t>Requires inpatient hospitalisation or prolongation of existing hospitalization</a:t>
            </a:r>
            <a:endParaRPr lang="en-US" sz="2900" dirty="0">
              <a:solidFill>
                <a:schemeClr val="accent1">
                  <a:lumMod val="75000"/>
                </a:schemeClr>
              </a:solidFill>
            </a:endParaRPr>
          </a:p>
          <a:p>
            <a:pPr marL="685800" lvl="1" indent="-228600" fontAlgn="auto">
              <a:spcAft>
                <a:spcPts val="0"/>
              </a:spcAft>
              <a:buFont typeface="Arial" panose="020B0604020202020204" pitchFamily="34" charset="0"/>
              <a:buChar char="•"/>
              <a:tabLst>
                <a:tab pos="630238" algn="l"/>
              </a:tabLst>
              <a:defRPr/>
            </a:pPr>
            <a:r>
              <a:rPr lang="en-GB" sz="2900" dirty="0">
                <a:solidFill>
                  <a:schemeClr val="accent1">
                    <a:lumMod val="75000"/>
                  </a:schemeClr>
                </a:solidFill>
              </a:rPr>
              <a:t>Results in persistent or significant disability/incapacity</a:t>
            </a:r>
            <a:endParaRPr lang="en-US" sz="2900" dirty="0">
              <a:solidFill>
                <a:schemeClr val="accent1">
                  <a:lumMod val="75000"/>
                </a:schemeClr>
              </a:solidFill>
            </a:endParaRPr>
          </a:p>
          <a:p>
            <a:pPr marL="685800" lvl="1" indent="-228600" fontAlgn="auto">
              <a:spcAft>
                <a:spcPts val="0"/>
              </a:spcAft>
              <a:buFont typeface="Arial" panose="020B0604020202020204" pitchFamily="34" charset="0"/>
              <a:buChar char="•"/>
              <a:tabLst>
                <a:tab pos="630238" algn="l"/>
              </a:tabLst>
              <a:defRPr/>
            </a:pPr>
            <a:r>
              <a:rPr lang="en-GB" sz="2900" dirty="0">
                <a:solidFill>
                  <a:schemeClr val="accent1">
                    <a:lumMod val="75000"/>
                  </a:schemeClr>
                </a:solidFill>
              </a:rPr>
              <a:t>Is a congenital anomaly/birth defect</a:t>
            </a:r>
          </a:p>
          <a:p>
            <a:pPr eaLnBrk="1" fontAlgn="auto" hangingPunct="1">
              <a:spcAft>
                <a:spcPts val="0"/>
              </a:spcAft>
              <a:defRPr/>
            </a:pPr>
            <a:endParaRPr lang="en-US" dirty="0">
              <a:solidFill>
                <a:schemeClr val="accent1">
                  <a:lumMod val="75000"/>
                </a:schemeClr>
              </a:solidFill>
            </a:endParaRPr>
          </a:p>
        </p:txBody>
      </p:sp>
      <p:cxnSp>
        <p:nvCxnSpPr>
          <p:cNvPr id="8" name="Straight Connector 7">
            <a:extLst>
              <a:ext uri="{FF2B5EF4-FFF2-40B4-BE49-F238E27FC236}">
                <a16:creationId xmlns:a16="http://schemas.microsoft.com/office/drawing/2014/main" id="{841DF012-94D3-4C32-BCD9-12F2C4B02A8A}"/>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F84A3F6-4EF5-42C9-AF06-48FA4AE049E5}"/>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5B141ECB-1983-4FF6-B60E-D817881C6351}"/>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8975AAA8-D912-4F78-94A5-EE07C71AAC81}"/>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67E432F7-5CD4-484E-A2BE-B9E8FBF7FE78}"/>
              </a:ext>
            </a:extLst>
          </p:cNvPr>
          <p:cNvSpPr>
            <a:spLocks noGrp="1"/>
          </p:cNvSpPr>
          <p:nvPr>
            <p:ph type="ftr" sz="quarter" idx="11"/>
          </p:nvPr>
        </p:nvSpPr>
        <p:spPr>
          <a:xfrm>
            <a:off x="1939925" y="6623050"/>
            <a:ext cx="5264150" cy="196850"/>
          </a:xfrm>
        </p:spPr>
        <p:txBody>
          <a:bodyPr/>
          <a:lstStyle/>
          <a:p>
            <a:pPr>
              <a:defRPr/>
            </a:pPr>
            <a:r>
              <a:rPr lang="it-IT" sz="1000" dirty="0"/>
              <a:t>SOP 46 | Associated document 3: SIV Presentation template  v2.0 | 31-Jan-2019</a:t>
            </a:r>
            <a:endParaRPr lang="en-US" sz="1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38581-D0BD-43D9-A6AF-2A89132F9141}"/>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Safety Reporting II </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EDD5410A-8575-4B8E-89B6-5624A47EC80D}"/>
              </a:ext>
            </a:extLst>
          </p:cNvPr>
          <p:cNvSpPr>
            <a:spLocks noGrp="1"/>
          </p:cNvSpPr>
          <p:nvPr>
            <p:ph idx="1"/>
          </p:nvPr>
        </p:nvSpPr>
        <p:spPr>
          <a:xfrm>
            <a:off x="457200" y="928688"/>
            <a:ext cx="8229600" cy="5197475"/>
          </a:xfrm>
        </p:spPr>
        <p:txBody>
          <a:bodyPr rtlCol="0">
            <a:normAutofit fontScale="32500" lnSpcReduction="20000"/>
          </a:bodyPr>
          <a:lstStyle/>
          <a:p>
            <a:pPr fontAlgn="auto">
              <a:spcAft>
                <a:spcPts val="0"/>
              </a:spcAft>
              <a:buNone/>
              <a:tabLst>
                <a:tab pos="630238" algn="l"/>
              </a:tabLst>
              <a:defRPr/>
            </a:pPr>
            <a:r>
              <a:rPr lang="en-GB" dirty="0">
                <a:solidFill>
                  <a:srgbClr val="FF0000"/>
                </a:solidFill>
              </a:rPr>
              <a:t>CHANGE TO ISO14155 DEFINITIONS IF RUNNING A CLINICAL INVESTIGATION</a:t>
            </a:r>
          </a:p>
          <a:p>
            <a:pPr fontAlgn="auto">
              <a:spcAft>
                <a:spcPts val="0"/>
              </a:spcAft>
              <a:buFont typeface="Arial" panose="020B0604020202020204" pitchFamily="34" charset="0"/>
              <a:buNone/>
              <a:tabLst>
                <a:tab pos="630238" algn="l"/>
              </a:tabLst>
              <a:defRPr/>
            </a:pPr>
            <a:endParaRPr lang="en-GB" dirty="0" bmk="">
              <a:solidFill>
                <a:schemeClr val="accent1">
                  <a:lumMod val="75000"/>
                </a:schemeClr>
              </a:solidFill>
              <a:ea typeface="Times" pitchFamily="18" charset="0"/>
            </a:endParaRPr>
          </a:p>
          <a:p>
            <a:pPr fontAlgn="auto">
              <a:spcAft>
                <a:spcPts val="0"/>
              </a:spcAft>
              <a:buFont typeface="Arial" panose="020B0604020202020204" pitchFamily="34" charset="0"/>
              <a:buNone/>
              <a:tabLst>
                <a:tab pos="630238" algn="l"/>
              </a:tabLst>
              <a:defRPr/>
            </a:pPr>
            <a:r>
              <a:rPr lang="en-GB" dirty="0" bmk="">
                <a:solidFill>
                  <a:schemeClr val="accent1">
                    <a:lumMod val="75000"/>
                  </a:schemeClr>
                </a:solidFill>
                <a:ea typeface="Times" pitchFamily="18" charset="0"/>
              </a:rPr>
              <a:t>All adverse events that occur between informed consent and the end of follow up must be recorded in the CRF and patient notes. They must be assigned a severity and a causality</a:t>
            </a:r>
          </a:p>
          <a:p>
            <a:pPr fontAlgn="auto">
              <a:spcAft>
                <a:spcPts val="0"/>
              </a:spcAft>
              <a:tabLst>
                <a:tab pos="630238" algn="l"/>
              </a:tabLst>
              <a:defRPr/>
            </a:pPr>
            <a:endParaRPr lang="en-US" dirty="0" bmk="">
              <a:solidFill>
                <a:schemeClr val="accent1">
                  <a:lumMod val="75000"/>
                </a:schemeClr>
              </a:solidFill>
            </a:endParaRPr>
          </a:p>
          <a:p>
            <a:pPr fontAlgn="auto">
              <a:spcAft>
                <a:spcPts val="0"/>
              </a:spcAft>
              <a:buFont typeface="Arial" panose="020B0604020202020204" pitchFamily="34" charset="0"/>
              <a:buNone/>
              <a:tabLst>
                <a:tab pos="630238" algn="l"/>
              </a:tabLst>
              <a:defRPr/>
            </a:pPr>
            <a:r>
              <a:rPr lang="en-GB" u="sng" dirty="0" bmk="">
                <a:solidFill>
                  <a:schemeClr val="accent1">
                    <a:lumMod val="75000"/>
                  </a:schemeClr>
                </a:solidFill>
                <a:ea typeface="Times" pitchFamily="18" charset="0"/>
              </a:rPr>
              <a:t>Severity:</a:t>
            </a:r>
            <a:endParaRPr lang="en-US" u="sng" dirty="0" bmk="">
              <a:solidFill>
                <a:schemeClr val="accent1">
                  <a:lumMod val="75000"/>
                </a:schemeClr>
              </a:solidFill>
            </a:endParaRPr>
          </a:p>
          <a:p>
            <a:pPr marL="228600" indent="-228600" fontAlgn="auto">
              <a:spcAft>
                <a:spcPts val="0"/>
              </a:spcAft>
              <a:tabLst>
                <a:tab pos="630238" algn="l"/>
              </a:tabLst>
              <a:defRPr/>
            </a:pPr>
            <a:r>
              <a:rPr lang="en-GB" dirty="0" bmk="">
                <a:solidFill>
                  <a:schemeClr val="accent1">
                    <a:lumMod val="75000"/>
                  </a:schemeClr>
                </a:solidFill>
                <a:ea typeface="Times New Roman" pitchFamily="18" charset="0"/>
              </a:rPr>
              <a:t>Mild:  Awareness of sign or symptom, but easily tolerated.</a:t>
            </a:r>
            <a:endParaRPr lang="en-US" dirty="0" bmk="">
              <a:solidFill>
                <a:schemeClr val="accent1">
                  <a:lumMod val="75000"/>
                </a:schemeClr>
              </a:solidFill>
            </a:endParaRPr>
          </a:p>
          <a:p>
            <a:pPr marL="228600" indent="-228600" fontAlgn="auto">
              <a:spcAft>
                <a:spcPts val="0"/>
              </a:spcAft>
              <a:tabLst>
                <a:tab pos="630238" algn="l"/>
              </a:tabLst>
              <a:defRPr/>
            </a:pPr>
            <a:r>
              <a:rPr lang="en-GB" dirty="0" bmk="">
                <a:solidFill>
                  <a:schemeClr val="accent1">
                    <a:lumMod val="75000"/>
                  </a:schemeClr>
                </a:solidFill>
                <a:ea typeface="Times New Roman" pitchFamily="18" charset="0"/>
              </a:rPr>
              <a:t>Moderate:  Discomfort enough to cause interference with normal daily activities.</a:t>
            </a:r>
            <a:endParaRPr lang="en-US" dirty="0" bmk="">
              <a:solidFill>
                <a:schemeClr val="accent1">
                  <a:lumMod val="75000"/>
                </a:schemeClr>
              </a:solidFill>
            </a:endParaRPr>
          </a:p>
          <a:p>
            <a:pPr marL="228600" indent="-228600" fontAlgn="auto">
              <a:spcAft>
                <a:spcPts val="0"/>
              </a:spcAft>
              <a:tabLst>
                <a:tab pos="630238" algn="l"/>
              </a:tabLst>
              <a:defRPr/>
            </a:pPr>
            <a:r>
              <a:rPr lang="en-GB" dirty="0" bmk="">
                <a:solidFill>
                  <a:schemeClr val="accent1">
                    <a:lumMod val="75000"/>
                  </a:schemeClr>
                </a:solidFill>
                <a:ea typeface="Times New Roman" pitchFamily="18" charset="0"/>
              </a:rPr>
              <a:t>Severe:  Inability to perform normal daily activities.</a:t>
            </a:r>
            <a:endParaRPr lang="en-US" dirty="0" bmk="">
              <a:solidFill>
                <a:schemeClr val="accent1">
                  <a:lumMod val="75000"/>
                </a:schemeClr>
              </a:solidFill>
            </a:endParaRPr>
          </a:p>
          <a:p>
            <a:pPr marL="228600" indent="-228600" fontAlgn="auto">
              <a:spcAft>
                <a:spcPts val="0"/>
              </a:spcAft>
              <a:tabLst>
                <a:tab pos="630238" algn="l"/>
              </a:tabLst>
              <a:defRPr/>
            </a:pPr>
            <a:r>
              <a:rPr lang="en-GB" dirty="0" bmk="">
                <a:solidFill>
                  <a:schemeClr val="accent1">
                    <a:lumMod val="75000"/>
                  </a:schemeClr>
                </a:solidFill>
                <a:ea typeface="Times New Roman" pitchFamily="18" charset="0"/>
              </a:rPr>
              <a:t>Life Threatening:  Immediate risk of death from the reaction as it occurred.</a:t>
            </a:r>
            <a:endParaRPr lang="en-GB" dirty="0" bmk="">
              <a:solidFill>
                <a:schemeClr val="accent1">
                  <a:lumMod val="75000"/>
                </a:schemeClr>
              </a:solidFill>
              <a:latin typeface="Helvetica" pitchFamily="34" charset="0"/>
              <a:ea typeface="Times" pitchFamily="18" charset="0"/>
            </a:endParaRPr>
          </a:p>
          <a:p>
            <a:pPr fontAlgn="auto">
              <a:spcAft>
                <a:spcPts val="0"/>
              </a:spcAft>
              <a:tabLst>
                <a:tab pos="630238" algn="l"/>
              </a:tabLst>
              <a:defRPr/>
            </a:pPr>
            <a:endParaRPr lang="en-GB" dirty="0" bmk="">
              <a:solidFill>
                <a:schemeClr val="accent1">
                  <a:lumMod val="75000"/>
                </a:schemeClr>
              </a:solidFill>
              <a:ea typeface="Times" pitchFamily="18" charset="0"/>
            </a:endParaRPr>
          </a:p>
          <a:p>
            <a:pPr fontAlgn="auto">
              <a:spcAft>
                <a:spcPts val="0"/>
              </a:spcAft>
              <a:buFont typeface="Arial" panose="020B0604020202020204" pitchFamily="34" charset="0"/>
              <a:buNone/>
              <a:tabLst>
                <a:tab pos="630238" algn="l"/>
              </a:tabLst>
              <a:defRPr/>
            </a:pPr>
            <a:r>
              <a:rPr lang="en-GB" u="sng" dirty="0" bmk="">
                <a:solidFill>
                  <a:schemeClr val="accent1">
                    <a:lumMod val="75000"/>
                  </a:schemeClr>
                </a:solidFill>
                <a:ea typeface="Times" pitchFamily="18" charset="0"/>
              </a:rPr>
              <a:t>Causality:</a:t>
            </a:r>
            <a:endParaRPr lang="en-US" u="sng" dirty="0" bmk="">
              <a:solidFill>
                <a:schemeClr val="accent1">
                  <a:lumMod val="75000"/>
                </a:schemeClr>
              </a:solidFill>
            </a:endParaRPr>
          </a:p>
          <a:p>
            <a:pPr marL="269875" indent="-269875" fontAlgn="auto">
              <a:spcAft>
                <a:spcPts val="0"/>
              </a:spcAft>
              <a:tabLst>
                <a:tab pos="630238" algn="l"/>
              </a:tabLst>
              <a:defRPr/>
            </a:pPr>
            <a:r>
              <a:rPr lang="en-GB" dirty="0" bmk="">
                <a:solidFill>
                  <a:schemeClr val="accent1">
                    <a:lumMod val="75000"/>
                  </a:schemeClr>
                </a:solidFill>
                <a:ea typeface="Times New Roman" pitchFamily="18" charset="0"/>
              </a:rPr>
              <a:t>None:  No relationship between the experience and the administration of study drug; related to other aetiologies such as concomitant medications or patient’s clinical state.</a:t>
            </a:r>
            <a:endParaRPr lang="en-US" dirty="0" bmk="">
              <a:solidFill>
                <a:schemeClr val="accent1">
                  <a:lumMod val="75000"/>
                </a:schemeClr>
              </a:solidFill>
            </a:endParaRPr>
          </a:p>
          <a:p>
            <a:pPr marL="269875" indent="-269875" fontAlgn="auto">
              <a:spcAft>
                <a:spcPts val="0"/>
              </a:spcAft>
              <a:tabLst>
                <a:tab pos="269875" algn="l"/>
              </a:tabLst>
              <a:defRPr/>
            </a:pPr>
            <a:r>
              <a:rPr lang="en-GB" dirty="0" bmk="">
                <a:solidFill>
                  <a:schemeClr val="accent1">
                    <a:lumMod val="75000"/>
                  </a:schemeClr>
                </a:solidFill>
                <a:ea typeface="Times New Roman" pitchFamily="18" charset="0"/>
              </a:rPr>
              <a:t>Unlikely:  The current state of knowledge indicates that a relationship is unlikely. </a:t>
            </a:r>
            <a:endParaRPr lang="en-US" dirty="0" bmk="">
              <a:solidFill>
                <a:schemeClr val="accent1">
                  <a:lumMod val="75000"/>
                </a:schemeClr>
              </a:solidFill>
            </a:endParaRPr>
          </a:p>
          <a:p>
            <a:pPr marL="269875" indent="-269875" fontAlgn="auto">
              <a:spcAft>
                <a:spcPts val="0"/>
              </a:spcAft>
              <a:tabLst>
                <a:tab pos="269875" algn="l"/>
              </a:tabLst>
              <a:defRPr/>
            </a:pPr>
            <a:r>
              <a:rPr lang="en-GB" dirty="0" bmk="">
                <a:solidFill>
                  <a:schemeClr val="accent1">
                    <a:lumMod val="75000"/>
                  </a:schemeClr>
                </a:solidFill>
                <a:ea typeface="Times New Roman" pitchFamily="18" charset="0"/>
              </a:rPr>
              <a:t>Possible:  A reaction that follows a plausible temporal sequence from administration of the study drug and follows a known response pattern to the suspected study drug.  The reaction might have been produced by the patient’s clinical state or other modes of therapy administered to the patient.</a:t>
            </a:r>
            <a:endParaRPr lang="en-US" dirty="0" bmk="">
              <a:solidFill>
                <a:schemeClr val="accent1">
                  <a:lumMod val="75000"/>
                </a:schemeClr>
              </a:solidFill>
            </a:endParaRPr>
          </a:p>
          <a:p>
            <a:pPr marL="269875" indent="-269875" fontAlgn="auto">
              <a:spcAft>
                <a:spcPts val="0"/>
              </a:spcAft>
              <a:tabLst>
                <a:tab pos="269875" algn="l"/>
              </a:tabLst>
              <a:defRPr/>
            </a:pPr>
            <a:r>
              <a:rPr lang="en-GB" dirty="0" bmk="">
                <a:solidFill>
                  <a:schemeClr val="accent1">
                    <a:lumMod val="75000"/>
                  </a:schemeClr>
                </a:solidFill>
                <a:ea typeface="Times New Roman" pitchFamily="18" charset="0"/>
              </a:rPr>
              <a:t>Probable: A reaction that follows a plausible temporal sequence from administration of the study drug and follows a known response pattern to the suspected study drug.  The reaction cannot be reasonably explained by the known characteristics of the patient’s clinical state or other modes of therapy administered to the patient.</a:t>
            </a:r>
            <a:endParaRPr lang="en-US" dirty="0" bmk="">
              <a:solidFill>
                <a:schemeClr val="accent1">
                  <a:lumMod val="75000"/>
                </a:schemeClr>
              </a:solidFill>
            </a:endParaRPr>
          </a:p>
          <a:p>
            <a:pPr fontAlgn="auto">
              <a:spcAft>
                <a:spcPts val="0"/>
              </a:spcAft>
              <a:buFont typeface="Arial" panose="020B0604020202020204" pitchFamily="34" charset="0"/>
              <a:buNone/>
              <a:tabLst>
                <a:tab pos="630238" algn="l"/>
              </a:tabLst>
              <a:defRPr/>
            </a:pPr>
            <a:endParaRPr lang="en-GB" dirty="0">
              <a:solidFill>
                <a:schemeClr val="accent1">
                  <a:lumMod val="75000"/>
                </a:schemeClr>
              </a:solidFill>
              <a:ea typeface="Times" pitchFamily="18" charset="0"/>
            </a:endParaRPr>
          </a:p>
          <a:p>
            <a:pPr fontAlgn="auto">
              <a:spcAft>
                <a:spcPts val="0"/>
              </a:spcAft>
              <a:buFont typeface="Arial" panose="020B0604020202020204" pitchFamily="34" charset="0"/>
              <a:buNone/>
              <a:tabLst>
                <a:tab pos="630238" algn="l"/>
              </a:tabLst>
              <a:defRPr/>
            </a:pPr>
            <a:r>
              <a:rPr lang="en-GB" dirty="0">
                <a:solidFill>
                  <a:schemeClr val="accent1">
                    <a:lumMod val="75000"/>
                  </a:schemeClr>
                </a:solidFill>
                <a:ea typeface="Times" pitchFamily="18" charset="0"/>
              </a:rPr>
              <a:t>For all SAEs the Principal Investigator must assign the event as:</a:t>
            </a:r>
            <a:endParaRPr lang="en-US" dirty="0">
              <a:solidFill>
                <a:schemeClr val="accent1">
                  <a:lumMod val="75000"/>
                </a:schemeClr>
              </a:solidFill>
            </a:endParaRPr>
          </a:p>
          <a:p>
            <a:pPr marL="228600" indent="-228600" fontAlgn="auto">
              <a:spcAft>
                <a:spcPts val="0"/>
              </a:spcAft>
              <a:tabLst>
                <a:tab pos="630238" algn="l"/>
              </a:tabLst>
              <a:defRPr/>
            </a:pPr>
            <a:r>
              <a:rPr lang="en-GB" dirty="0">
                <a:solidFill>
                  <a:schemeClr val="accent1">
                    <a:lumMod val="75000"/>
                  </a:schemeClr>
                </a:solidFill>
                <a:ea typeface="Times" pitchFamily="18" charset="0"/>
              </a:rPr>
              <a:t>Related :  It resulted from administration of any of the research procedures</a:t>
            </a:r>
            <a:endParaRPr lang="en-US" dirty="0">
              <a:solidFill>
                <a:schemeClr val="accent1">
                  <a:lumMod val="75000"/>
                </a:schemeClr>
              </a:solidFill>
            </a:endParaRPr>
          </a:p>
          <a:p>
            <a:pPr marL="228600" indent="-228600" fontAlgn="auto">
              <a:spcAft>
                <a:spcPts val="0"/>
              </a:spcAft>
              <a:tabLst>
                <a:tab pos="630238" algn="l"/>
              </a:tabLst>
              <a:defRPr/>
            </a:pPr>
            <a:r>
              <a:rPr lang="en-GB" dirty="0">
                <a:solidFill>
                  <a:schemeClr val="accent1">
                    <a:lumMod val="75000"/>
                  </a:schemeClr>
                </a:solidFill>
                <a:ea typeface="Times" pitchFamily="18" charset="0"/>
              </a:rPr>
              <a:t>Unexpected :  The type of event is not listed in the protocol as an expected occurrence.</a:t>
            </a:r>
          </a:p>
          <a:p>
            <a:pPr fontAlgn="auto">
              <a:spcAft>
                <a:spcPts val="0"/>
              </a:spcAft>
              <a:tabLst>
                <a:tab pos="630238" algn="l"/>
              </a:tabLst>
              <a:defRPr/>
            </a:pPr>
            <a:endParaRPr lang="en-US" sz="2800" dirty="0">
              <a:solidFill>
                <a:schemeClr val="accent1">
                  <a:lumMod val="75000"/>
                </a:schemeClr>
              </a:solidFill>
            </a:endParaRPr>
          </a:p>
          <a:p>
            <a:pPr algn="ctr" fontAlgn="auto">
              <a:spcAft>
                <a:spcPts val="0"/>
              </a:spcAft>
              <a:buFont typeface="Arial" panose="020B0604020202020204" pitchFamily="34" charset="0"/>
              <a:buNone/>
              <a:tabLst>
                <a:tab pos="630238" algn="l"/>
              </a:tabLst>
              <a:defRPr/>
            </a:pPr>
            <a:r>
              <a:rPr lang="en-GB" b="1" u="sng" dirty="0">
                <a:solidFill>
                  <a:schemeClr val="accent1">
                    <a:lumMod val="75000"/>
                  </a:schemeClr>
                </a:solidFill>
                <a:ea typeface="Times" pitchFamily="18" charset="0"/>
              </a:rPr>
              <a:t>A trial specific SAE form needs to be completed and submitted to the Study Coordinator, within 24 hours of becoming aware of the event.</a:t>
            </a:r>
            <a:endParaRPr lang="en-US" b="1" u="sng" dirty="0">
              <a:solidFill>
                <a:schemeClr val="accent1">
                  <a:lumMod val="75000"/>
                </a:schemeClr>
              </a:solidFill>
            </a:endParaRPr>
          </a:p>
          <a:p>
            <a:pPr eaLnBrk="1" fontAlgn="auto" hangingPunct="1">
              <a:spcAft>
                <a:spcPts val="0"/>
              </a:spcAft>
              <a:defRPr/>
            </a:pPr>
            <a:endParaRPr lang="en-US" dirty="0">
              <a:solidFill>
                <a:schemeClr val="accent1">
                  <a:lumMod val="75000"/>
                </a:schemeClr>
              </a:solidFill>
            </a:endParaRPr>
          </a:p>
        </p:txBody>
      </p:sp>
      <p:cxnSp>
        <p:nvCxnSpPr>
          <p:cNvPr id="8" name="Straight Connector 7">
            <a:extLst>
              <a:ext uri="{FF2B5EF4-FFF2-40B4-BE49-F238E27FC236}">
                <a16:creationId xmlns:a16="http://schemas.microsoft.com/office/drawing/2014/main" id="{38533C96-DC7F-41F5-BA57-43BAE22C382C}"/>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B449C59-A193-44BB-9974-3CF1356F1188}"/>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8FD57D4E-B6FF-43E5-BA34-3CD4E315B3C7}"/>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CA311FD-9643-4163-861F-7D3357974BA9}"/>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9EAF2863-7B08-48CF-8E17-2BBED40AF64E}"/>
              </a:ext>
            </a:extLst>
          </p:cNvPr>
          <p:cNvSpPr>
            <a:spLocks noGrp="1"/>
          </p:cNvSpPr>
          <p:nvPr>
            <p:ph type="ftr" sz="quarter" idx="11"/>
          </p:nvPr>
        </p:nvSpPr>
        <p:spPr>
          <a:xfrm>
            <a:off x="1939925" y="6623050"/>
            <a:ext cx="5264150" cy="196850"/>
          </a:xfrm>
        </p:spPr>
        <p:txBody>
          <a:bodyPr/>
          <a:lstStyle/>
          <a:p>
            <a:pPr>
              <a:defRPr/>
            </a:pPr>
            <a:r>
              <a:rPr lang="it-IT" sz="1000" dirty="0"/>
              <a:t>SOP 46 | Associated document 3: SIV Presentation template  v2.0 | 31-Jan-2019</a:t>
            </a:r>
            <a:endParaRPr lang="en-US" sz="1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762DE-401F-4569-BFE0-304C4C22D694}"/>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Safety Reporting III </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AA385013-044E-4023-A065-4C72CB8DD54D}"/>
              </a:ext>
            </a:extLst>
          </p:cNvPr>
          <p:cNvSpPr>
            <a:spLocks noGrp="1"/>
          </p:cNvSpPr>
          <p:nvPr>
            <p:ph idx="1"/>
          </p:nvPr>
        </p:nvSpPr>
        <p:spPr>
          <a:xfrm>
            <a:off x="457200" y="928688"/>
            <a:ext cx="8229600" cy="5197475"/>
          </a:xfrm>
        </p:spPr>
        <p:txBody>
          <a:bodyPr rtlCol="0">
            <a:normAutofit/>
          </a:bodyPr>
          <a:lstStyle/>
          <a:p>
            <a:pPr fontAlgn="auto">
              <a:spcAft>
                <a:spcPts val="0"/>
              </a:spcAft>
              <a:buFont typeface="Arial" panose="020B0604020202020204" pitchFamily="34" charset="0"/>
              <a:buNone/>
              <a:tabLst>
                <a:tab pos="630238" algn="l"/>
              </a:tabLst>
              <a:defRPr/>
            </a:pPr>
            <a:r>
              <a:rPr lang="en-GB" dirty="0" bmk="">
                <a:solidFill>
                  <a:schemeClr val="accent1">
                    <a:lumMod val="75000"/>
                  </a:schemeClr>
                </a:solidFill>
                <a:ea typeface="Times" pitchFamily="18" charset="0"/>
              </a:rPr>
              <a:t>Expected adverse events that do not need recording as SAEs:</a:t>
            </a:r>
            <a:endParaRPr lang="en-US" b="1" u="sng" dirty="0">
              <a:solidFill>
                <a:schemeClr val="accent1">
                  <a:lumMod val="75000"/>
                </a:schemeClr>
              </a:solidFill>
            </a:endParaRPr>
          </a:p>
          <a:p>
            <a:pPr eaLnBrk="1" fontAlgn="auto" hangingPunct="1">
              <a:spcAft>
                <a:spcPts val="0"/>
              </a:spcAft>
              <a:defRPr/>
            </a:pPr>
            <a:endParaRPr lang="en-US" dirty="0">
              <a:solidFill>
                <a:schemeClr val="accent1">
                  <a:lumMod val="75000"/>
                </a:schemeClr>
              </a:solidFill>
            </a:endParaRPr>
          </a:p>
          <a:p>
            <a:pPr eaLnBrk="1" fontAlgn="auto" hangingPunct="1">
              <a:spcAft>
                <a:spcPts val="0"/>
              </a:spcAft>
              <a:defRPr/>
            </a:pPr>
            <a:endParaRPr lang="en-US" dirty="0">
              <a:solidFill>
                <a:schemeClr val="accent1">
                  <a:lumMod val="75000"/>
                </a:schemeClr>
              </a:solidFill>
            </a:endParaRPr>
          </a:p>
          <a:p>
            <a:pPr eaLnBrk="1" fontAlgn="auto" hangingPunct="1">
              <a:spcAft>
                <a:spcPts val="0"/>
              </a:spcAft>
              <a:defRPr/>
            </a:pPr>
            <a:endParaRPr lang="en-US" dirty="0">
              <a:solidFill>
                <a:schemeClr val="accent1">
                  <a:lumMod val="75000"/>
                </a:schemeClr>
              </a:solidFill>
            </a:endParaRPr>
          </a:p>
          <a:p>
            <a:pPr eaLnBrk="1" fontAlgn="auto" hangingPunct="1">
              <a:spcAft>
                <a:spcPts val="0"/>
              </a:spcAft>
              <a:defRPr/>
            </a:pPr>
            <a:endParaRPr lang="en-US" dirty="0">
              <a:solidFill>
                <a:schemeClr val="accent1">
                  <a:lumMod val="75000"/>
                </a:schemeClr>
              </a:solidFill>
            </a:endParaRPr>
          </a:p>
          <a:p>
            <a:pPr eaLnBrk="1" fontAlgn="auto" hangingPunct="1">
              <a:spcAft>
                <a:spcPts val="0"/>
              </a:spcAft>
              <a:defRPr/>
            </a:pPr>
            <a:endParaRPr lang="en-US" dirty="0">
              <a:solidFill>
                <a:schemeClr val="accent1">
                  <a:lumMod val="75000"/>
                </a:schemeClr>
              </a:solidFill>
            </a:endParaRPr>
          </a:p>
          <a:p>
            <a:pPr eaLnBrk="1" fontAlgn="auto" hangingPunct="1">
              <a:spcAft>
                <a:spcPts val="0"/>
              </a:spcAft>
              <a:defRPr/>
            </a:pPr>
            <a:endParaRPr lang="en-US" dirty="0">
              <a:solidFill>
                <a:schemeClr val="accent1">
                  <a:lumMod val="75000"/>
                </a:schemeClr>
              </a:solidFill>
            </a:endParaRPr>
          </a:p>
          <a:p>
            <a:pPr eaLnBrk="1" fontAlgn="auto" hangingPunct="1">
              <a:spcAft>
                <a:spcPts val="0"/>
              </a:spcAft>
              <a:buFont typeface="Arial" charset="0"/>
              <a:buNone/>
              <a:defRPr/>
            </a:pPr>
            <a:r>
              <a:rPr lang="en-US" sz="1800" i="1" dirty="0">
                <a:solidFill>
                  <a:schemeClr val="accent1">
                    <a:lumMod val="75000"/>
                  </a:schemeClr>
                </a:solidFill>
              </a:rPr>
              <a:t>Refer to section </a:t>
            </a:r>
            <a:r>
              <a:rPr lang="en-US" sz="1800" i="1" dirty="0">
                <a:solidFill>
                  <a:srgbClr val="FF0000"/>
                </a:solidFill>
              </a:rPr>
              <a:t>X</a:t>
            </a:r>
            <a:r>
              <a:rPr lang="en-US" sz="1800" i="1" dirty="0">
                <a:solidFill>
                  <a:schemeClr val="accent1">
                    <a:lumMod val="75000"/>
                  </a:schemeClr>
                </a:solidFill>
              </a:rPr>
              <a:t> of the protocol</a:t>
            </a:r>
          </a:p>
        </p:txBody>
      </p:sp>
      <p:cxnSp>
        <p:nvCxnSpPr>
          <p:cNvPr id="8" name="Straight Connector 7">
            <a:extLst>
              <a:ext uri="{FF2B5EF4-FFF2-40B4-BE49-F238E27FC236}">
                <a16:creationId xmlns:a16="http://schemas.microsoft.com/office/drawing/2014/main" id="{516A8B53-9ACA-4CA2-9F4A-0C4CD3B892B2}"/>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286B99F8-AD75-411A-A2B2-BF01B41AA5BD}"/>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6E45765E-FFCB-465B-ABDC-DE980DC42EAD}"/>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BC5DB84-DCC0-4E2D-AE3F-303DCE4C96CA}"/>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201A4B22-FA0D-4AEE-B9A1-D5FFC283A940}"/>
              </a:ext>
            </a:extLst>
          </p:cNvPr>
          <p:cNvSpPr>
            <a:spLocks noGrp="1"/>
          </p:cNvSpPr>
          <p:nvPr>
            <p:ph type="ftr" sz="quarter" idx="11"/>
          </p:nvPr>
        </p:nvSpPr>
        <p:spPr>
          <a:xfrm>
            <a:off x="1939925" y="6623050"/>
            <a:ext cx="5264150" cy="196850"/>
          </a:xfrm>
        </p:spPr>
        <p:txBody>
          <a:bodyPr/>
          <a:lstStyle/>
          <a:p>
            <a:pPr>
              <a:defRPr/>
            </a:pPr>
            <a:r>
              <a:rPr lang="it-IT" sz="1000" dirty="0"/>
              <a:t>SOP 46 | Associated document 3: SIV Presentation template  v2.0 | 31-Jan-2019</a:t>
            </a:r>
            <a:endParaRPr lang="en-US" sz="1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841B7-ABDE-4386-B04B-0CD77EC008FC}"/>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err="1">
                <a:solidFill>
                  <a:schemeClr val="accent1">
                    <a:lumMod val="75000"/>
                  </a:schemeClr>
                </a:solidFill>
              </a:rPr>
              <a:t>Unblinding</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A92468BC-1260-4218-89ED-EC2644E2CFF7}"/>
              </a:ext>
            </a:extLst>
          </p:cNvPr>
          <p:cNvSpPr>
            <a:spLocks noGrp="1"/>
          </p:cNvSpPr>
          <p:nvPr>
            <p:ph idx="1"/>
          </p:nvPr>
        </p:nvSpPr>
        <p:spPr>
          <a:xfrm>
            <a:off x="457200" y="928688"/>
            <a:ext cx="8229600" cy="5197475"/>
          </a:xfrm>
        </p:spPr>
        <p:txBody>
          <a:bodyPr rtlCol="0">
            <a:normAutofit/>
          </a:bodyPr>
          <a:lstStyle/>
          <a:p>
            <a:pPr fontAlgn="auto">
              <a:spcAft>
                <a:spcPts val="0"/>
              </a:spcAft>
              <a:buFont typeface="Arial" panose="020B0604020202020204" pitchFamily="34" charset="0"/>
              <a:buNone/>
              <a:tabLst>
                <a:tab pos="630238" algn="l"/>
              </a:tabLst>
              <a:defRPr/>
            </a:pPr>
            <a:r>
              <a:rPr lang="en-GB" dirty="0" bmk="">
                <a:solidFill>
                  <a:schemeClr val="accent1">
                    <a:lumMod val="75000"/>
                  </a:schemeClr>
                </a:solidFill>
                <a:ea typeface="Times" pitchFamily="18" charset="0"/>
              </a:rPr>
              <a:t>The </a:t>
            </a:r>
            <a:r>
              <a:rPr lang="en-GB" dirty="0" err="1" bmk="">
                <a:solidFill>
                  <a:schemeClr val="accent1">
                    <a:lumMod val="75000"/>
                  </a:schemeClr>
                </a:solidFill>
                <a:ea typeface="Times" pitchFamily="18" charset="0"/>
              </a:rPr>
              <a:t>unblinding</a:t>
            </a:r>
            <a:r>
              <a:rPr lang="en-GB" dirty="0" bmk="">
                <a:solidFill>
                  <a:schemeClr val="accent1">
                    <a:lumMod val="75000"/>
                  </a:schemeClr>
                </a:solidFill>
                <a:ea typeface="Times" pitchFamily="18" charset="0"/>
              </a:rPr>
              <a:t> process is :</a:t>
            </a:r>
            <a:endParaRPr lang="en-US" b="1" u="sng" dirty="0">
              <a:solidFill>
                <a:schemeClr val="accent1">
                  <a:lumMod val="75000"/>
                </a:schemeClr>
              </a:solidFill>
            </a:endParaRPr>
          </a:p>
          <a:p>
            <a:pPr eaLnBrk="1" fontAlgn="auto" hangingPunct="1">
              <a:spcAft>
                <a:spcPts val="0"/>
              </a:spcAft>
              <a:defRPr/>
            </a:pPr>
            <a:endParaRPr lang="en-US" dirty="0">
              <a:solidFill>
                <a:schemeClr val="accent1">
                  <a:lumMod val="75000"/>
                </a:schemeClr>
              </a:solidFill>
            </a:endParaRPr>
          </a:p>
          <a:p>
            <a:pPr eaLnBrk="1" fontAlgn="auto" hangingPunct="1">
              <a:spcAft>
                <a:spcPts val="0"/>
              </a:spcAft>
              <a:defRPr/>
            </a:pPr>
            <a:endParaRPr lang="en-US" dirty="0">
              <a:solidFill>
                <a:schemeClr val="accent1">
                  <a:lumMod val="75000"/>
                </a:schemeClr>
              </a:solidFill>
            </a:endParaRPr>
          </a:p>
          <a:p>
            <a:pPr eaLnBrk="1" fontAlgn="auto" hangingPunct="1">
              <a:spcAft>
                <a:spcPts val="0"/>
              </a:spcAft>
              <a:defRPr/>
            </a:pPr>
            <a:endParaRPr lang="en-US" dirty="0">
              <a:solidFill>
                <a:schemeClr val="accent1">
                  <a:lumMod val="75000"/>
                </a:schemeClr>
              </a:solidFill>
            </a:endParaRPr>
          </a:p>
          <a:p>
            <a:pPr eaLnBrk="1" fontAlgn="auto" hangingPunct="1">
              <a:spcAft>
                <a:spcPts val="0"/>
              </a:spcAft>
              <a:defRPr/>
            </a:pPr>
            <a:endParaRPr lang="en-US" dirty="0">
              <a:solidFill>
                <a:schemeClr val="accent1">
                  <a:lumMod val="75000"/>
                </a:schemeClr>
              </a:solidFill>
            </a:endParaRPr>
          </a:p>
          <a:p>
            <a:pPr eaLnBrk="1" fontAlgn="auto" hangingPunct="1">
              <a:spcAft>
                <a:spcPts val="0"/>
              </a:spcAft>
              <a:defRPr/>
            </a:pPr>
            <a:endParaRPr lang="en-US" dirty="0">
              <a:solidFill>
                <a:schemeClr val="accent1">
                  <a:lumMod val="75000"/>
                </a:schemeClr>
              </a:solidFill>
            </a:endParaRPr>
          </a:p>
          <a:p>
            <a:pPr eaLnBrk="1" fontAlgn="auto" hangingPunct="1">
              <a:spcAft>
                <a:spcPts val="0"/>
              </a:spcAft>
              <a:defRPr/>
            </a:pPr>
            <a:endParaRPr lang="en-US" dirty="0">
              <a:solidFill>
                <a:schemeClr val="accent1">
                  <a:lumMod val="75000"/>
                </a:schemeClr>
              </a:solidFill>
            </a:endParaRPr>
          </a:p>
          <a:p>
            <a:pPr eaLnBrk="1" fontAlgn="auto" hangingPunct="1">
              <a:spcAft>
                <a:spcPts val="0"/>
              </a:spcAft>
              <a:buFont typeface="Arial" charset="0"/>
              <a:buNone/>
              <a:defRPr/>
            </a:pPr>
            <a:r>
              <a:rPr lang="en-US" sz="1800" i="1" dirty="0">
                <a:solidFill>
                  <a:schemeClr val="accent1">
                    <a:lumMod val="75000"/>
                  </a:schemeClr>
                </a:solidFill>
              </a:rPr>
              <a:t>Refer to section </a:t>
            </a:r>
            <a:r>
              <a:rPr lang="en-US" sz="1800" i="1" dirty="0">
                <a:solidFill>
                  <a:srgbClr val="FF0000"/>
                </a:solidFill>
              </a:rPr>
              <a:t>X</a:t>
            </a:r>
            <a:r>
              <a:rPr lang="en-US" sz="1800" i="1" dirty="0">
                <a:solidFill>
                  <a:schemeClr val="accent1">
                    <a:lumMod val="75000"/>
                  </a:schemeClr>
                </a:solidFill>
              </a:rPr>
              <a:t> of the protocol / </a:t>
            </a:r>
            <a:r>
              <a:rPr lang="en-US" sz="1800" i="1" dirty="0" err="1">
                <a:solidFill>
                  <a:schemeClr val="accent1">
                    <a:lumMod val="75000"/>
                  </a:schemeClr>
                </a:solidFill>
              </a:rPr>
              <a:t>Unblinding</a:t>
            </a:r>
            <a:r>
              <a:rPr lang="en-US" sz="1800" i="1" dirty="0">
                <a:solidFill>
                  <a:schemeClr val="accent1">
                    <a:lumMod val="75000"/>
                  </a:schemeClr>
                </a:solidFill>
              </a:rPr>
              <a:t> SOP</a:t>
            </a:r>
          </a:p>
        </p:txBody>
      </p:sp>
      <p:cxnSp>
        <p:nvCxnSpPr>
          <p:cNvPr id="8" name="Straight Connector 7">
            <a:extLst>
              <a:ext uri="{FF2B5EF4-FFF2-40B4-BE49-F238E27FC236}">
                <a16:creationId xmlns:a16="http://schemas.microsoft.com/office/drawing/2014/main" id="{9D771696-B511-4B39-B1E8-9DC68DD9E077}"/>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EC1B5FBD-32EC-46B2-B907-80F1FF8A8998}"/>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DE2BEF14-C526-4221-9E0F-C00DD1B9FC6B}"/>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453B7962-07FC-4208-9390-A9CC2981C2EC}"/>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952B0662-FE33-4302-AB13-85B67132CE41}"/>
              </a:ext>
            </a:extLst>
          </p:cNvPr>
          <p:cNvSpPr>
            <a:spLocks noGrp="1"/>
          </p:cNvSpPr>
          <p:nvPr>
            <p:ph type="ftr" sz="quarter" idx="11"/>
          </p:nvPr>
        </p:nvSpPr>
        <p:spPr>
          <a:xfrm>
            <a:off x="1939925" y="6623050"/>
            <a:ext cx="5264150" cy="196850"/>
          </a:xfrm>
        </p:spPr>
        <p:txBody>
          <a:bodyPr/>
          <a:lstStyle/>
          <a:p>
            <a:pPr>
              <a:defRPr/>
            </a:pPr>
            <a:r>
              <a:rPr lang="it-IT" sz="1000" dirty="0"/>
              <a:t>SOP 46 | Associated document 3: SIV Presentation template  v2.0 | 31-Jan-2019</a:t>
            </a:r>
            <a:endParaRPr lang="en-US" sz="1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20CEE4-4946-434E-A403-EBB0BBEC5F0E}"/>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Pregnancy</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8EE51B70-AF4C-4858-8375-0C9D86D9DD99}"/>
              </a:ext>
            </a:extLst>
          </p:cNvPr>
          <p:cNvSpPr>
            <a:spLocks noGrp="1"/>
          </p:cNvSpPr>
          <p:nvPr>
            <p:ph idx="1"/>
          </p:nvPr>
        </p:nvSpPr>
        <p:spPr>
          <a:xfrm>
            <a:off x="457200" y="928688"/>
            <a:ext cx="8229600" cy="5197475"/>
          </a:xfrm>
        </p:spPr>
        <p:txBody>
          <a:bodyPr rtlCol="0">
            <a:normAutofit fontScale="85000" lnSpcReduction="10000"/>
          </a:bodyPr>
          <a:lstStyle/>
          <a:p>
            <a:pPr fontAlgn="auto">
              <a:spcAft>
                <a:spcPts val="0"/>
              </a:spcAft>
              <a:defRPr/>
            </a:pPr>
            <a:r>
              <a:rPr lang="en-GB" dirty="0">
                <a:solidFill>
                  <a:schemeClr val="accent1">
                    <a:lumMod val="75000"/>
                  </a:schemeClr>
                </a:solidFill>
              </a:rPr>
              <a:t>If the patient becomes pregnant at any point during the trial, a pregnancy reporting form must be completed and submitted to Study coordinator within 24 hours of the PI becoming aware. </a:t>
            </a:r>
          </a:p>
          <a:p>
            <a:pPr fontAlgn="auto">
              <a:spcAft>
                <a:spcPts val="0"/>
              </a:spcAft>
              <a:defRPr/>
            </a:pPr>
            <a:endParaRPr lang="en-US" dirty="0">
              <a:solidFill>
                <a:schemeClr val="accent1">
                  <a:lumMod val="75000"/>
                </a:schemeClr>
              </a:solidFill>
            </a:endParaRPr>
          </a:p>
          <a:p>
            <a:pPr fontAlgn="auto">
              <a:spcAft>
                <a:spcPts val="0"/>
              </a:spcAft>
              <a:defRPr/>
            </a:pPr>
            <a:r>
              <a:rPr lang="en-GB" dirty="0">
                <a:solidFill>
                  <a:schemeClr val="accent1">
                    <a:lumMod val="75000"/>
                  </a:schemeClr>
                </a:solidFill>
              </a:rPr>
              <a:t>All pregnancies must be followed-up until the outcome has been determined and a pregnancy follow-up report is to be completed within 7 calendar days of the outcome being determined.  </a:t>
            </a:r>
          </a:p>
          <a:p>
            <a:pPr fontAlgn="auto">
              <a:spcAft>
                <a:spcPts val="0"/>
              </a:spcAft>
              <a:defRPr/>
            </a:pPr>
            <a:endParaRPr lang="en-US" dirty="0">
              <a:solidFill>
                <a:schemeClr val="accent1">
                  <a:lumMod val="75000"/>
                </a:schemeClr>
              </a:solidFill>
            </a:endParaRPr>
          </a:p>
          <a:p>
            <a:pPr fontAlgn="auto">
              <a:spcAft>
                <a:spcPts val="0"/>
              </a:spcAft>
              <a:defRPr/>
            </a:pPr>
            <a:r>
              <a:rPr lang="en-GB" dirty="0">
                <a:solidFill>
                  <a:schemeClr val="accent1">
                    <a:lumMod val="75000"/>
                  </a:schemeClr>
                </a:solidFill>
              </a:rPr>
              <a:t>All pregnancy outcomes will be reported to the MREC within 15 calendar days.</a:t>
            </a:r>
          </a:p>
          <a:p>
            <a:pPr eaLnBrk="1" fontAlgn="auto" hangingPunct="1">
              <a:spcAft>
                <a:spcPts val="0"/>
              </a:spcAft>
              <a:defRPr/>
            </a:pPr>
            <a:endParaRPr lang="en-US" dirty="0">
              <a:solidFill>
                <a:schemeClr val="accent1">
                  <a:lumMod val="75000"/>
                </a:schemeClr>
              </a:solidFill>
            </a:endParaRPr>
          </a:p>
        </p:txBody>
      </p:sp>
      <p:cxnSp>
        <p:nvCxnSpPr>
          <p:cNvPr id="8" name="Straight Connector 7">
            <a:extLst>
              <a:ext uri="{FF2B5EF4-FFF2-40B4-BE49-F238E27FC236}">
                <a16:creationId xmlns:a16="http://schemas.microsoft.com/office/drawing/2014/main" id="{4F436D5B-AB69-49DA-8CA6-F9652DF6385C}"/>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B26C2CA-E2ED-4B9D-971A-A4E4A31A1D00}"/>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3D0BEB0D-1994-4277-9EFF-CDBB0F8EACE0}"/>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96715B7B-8FB3-4491-9F96-BDE1204A5DC6}"/>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652E2EBD-E384-41D4-8C30-F2858B89141E}"/>
              </a:ext>
            </a:extLst>
          </p:cNvPr>
          <p:cNvSpPr>
            <a:spLocks noGrp="1"/>
          </p:cNvSpPr>
          <p:nvPr>
            <p:ph type="ftr" sz="quarter" idx="11"/>
          </p:nvPr>
        </p:nvSpPr>
        <p:spPr>
          <a:xfrm>
            <a:off x="1939925" y="6623050"/>
            <a:ext cx="5264150" cy="196850"/>
          </a:xfrm>
        </p:spPr>
        <p:txBody>
          <a:bodyPr/>
          <a:lstStyle/>
          <a:p>
            <a:pPr>
              <a:defRPr/>
            </a:pPr>
            <a:r>
              <a:rPr lang="it-IT" sz="1000" dirty="0"/>
              <a:t>SOP 46 | Associated document 3: SIV Presentation template  v2.0 | 31-Jan-2019</a:t>
            </a:r>
            <a:endParaRPr lang="en-US" sz="1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93E6E-BC90-466B-8A9F-24200D125831}"/>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Delegation of responsibilities</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3C2F21DB-1EB0-4898-B55C-AF5973795A38}"/>
              </a:ext>
            </a:extLst>
          </p:cNvPr>
          <p:cNvSpPr>
            <a:spLocks noGrp="1"/>
          </p:cNvSpPr>
          <p:nvPr>
            <p:ph idx="1"/>
          </p:nvPr>
        </p:nvSpPr>
        <p:spPr>
          <a:xfrm>
            <a:off x="457200" y="928688"/>
            <a:ext cx="8229600" cy="5197475"/>
          </a:xfrm>
        </p:spPr>
        <p:txBody>
          <a:bodyPr rtlCol="0">
            <a:normAutofit fontScale="85000" lnSpcReduction="20000"/>
          </a:bodyPr>
          <a:lstStyle/>
          <a:p>
            <a:pPr eaLnBrk="1" fontAlgn="auto" hangingPunct="1">
              <a:spcAft>
                <a:spcPts val="0"/>
              </a:spcAft>
              <a:defRPr/>
            </a:pPr>
            <a:r>
              <a:rPr lang="en-US" dirty="0">
                <a:solidFill>
                  <a:schemeClr val="accent1">
                    <a:lumMod val="75000"/>
                  </a:schemeClr>
                </a:solidFill>
              </a:rPr>
              <a:t>A delegation log is provided in the site file and pharmacy file</a:t>
            </a:r>
          </a:p>
          <a:p>
            <a:pPr eaLnBrk="1" fontAlgn="auto" hangingPunct="1">
              <a:spcAft>
                <a:spcPts val="0"/>
              </a:spcAft>
              <a:defRPr/>
            </a:pPr>
            <a:r>
              <a:rPr lang="en-US" dirty="0">
                <a:solidFill>
                  <a:schemeClr val="accent1">
                    <a:lumMod val="75000"/>
                  </a:schemeClr>
                </a:solidFill>
              </a:rPr>
              <a:t>Staff must sign the delegation log prior to performing </a:t>
            </a:r>
            <a:r>
              <a:rPr lang="en-US" u="sng" dirty="0">
                <a:solidFill>
                  <a:schemeClr val="accent1">
                    <a:lumMod val="75000"/>
                  </a:schemeClr>
                </a:solidFill>
              </a:rPr>
              <a:t>any</a:t>
            </a:r>
            <a:r>
              <a:rPr lang="en-US" dirty="0">
                <a:solidFill>
                  <a:schemeClr val="accent1">
                    <a:lumMod val="75000"/>
                  </a:schemeClr>
                </a:solidFill>
              </a:rPr>
              <a:t> study activities</a:t>
            </a:r>
          </a:p>
          <a:p>
            <a:pPr eaLnBrk="1" fontAlgn="auto" hangingPunct="1">
              <a:spcAft>
                <a:spcPts val="0"/>
              </a:spcAft>
              <a:defRPr/>
            </a:pPr>
            <a:r>
              <a:rPr lang="en-US" dirty="0">
                <a:solidFill>
                  <a:schemeClr val="accent1">
                    <a:lumMod val="75000"/>
                  </a:schemeClr>
                </a:solidFill>
              </a:rPr>
              <a:t>Copies of the delegation log should be faxed to the Coordinating Centre on a regular basis</a:t>
            </a:r>
          </a:p>
          <a:p>
            <a:pPr eaLnBrk="1" fontAlgn="auto" hangingPunct="1">
              <a:spcAft>
                <a:spcPts val="0"/>
              </a:spcAft>
              <a:defRPr/>
            </a:pPr>
            <a:r>
              <a:rPr lang="en-US" dirty="0">
                <a:solidFill>
                  <a:schemeClr val="accent1">
                    <a:lumMod val="75000"/>
                  </a:schemeClr>
                </a:solidFill>
              </a:rPr>
              <a:t>CVs and evidence of GCP training for all staff on delegation log must be present in the site/pharmacy files and provided to the Coordinating Centre.  These should be updated every two years.</a:t>
            </a:r>
          </a:p>
          <a:p>
            <a:pPr eaLnBrk="1" fontAlgn="auto" hangingPunct="1">
              <a:spcAft>
                <a:spcPts val="0"/>
              </a:spcAft>
              <a:defRPr/>
            </a:pPr>
            <a:endParaRPr lang="en-US" dirty="0">
              <a:solidFill>
                <a:schemeClr val="accent1">
                  <a:lumMod val="75000"/>
                </a:schemeClr>
              </a:solidFill>
            </a:endParaRPr>
          </a:p>
          <a:p>
            <a:pPr eaLnBrk="1" fontAlgn="auto" hangingPunct="1">
              <a:spcAft>
                <a:spcPts val="0"/>
              </a:spcAft>
              <a:defRPr/>
            </a:pPr>
            <a:r>
              <a:rPr lang="en-US" dirty="0">
                <a:solidFill>
                  <a:schemeClr val="accent1">
                    <a:lumMod val="75000"/>
                  </a:schemeClr>
                </a:solidFill>
              </a:rPr>
              <a:t>Ensure that all staff members who prescribe IMP are on the delegation log </a:t>
            </a:r>
            <a:r>
              <a:rPr lang="en-US" sz="1500" i="1" dirty="0">
                <a:solidFill>
                  <a:schemeClr val="accent1">
                    <a:lumMod val="75000"/>
                  </a:schemeClr>
                </a:solidFill>
              </a:rPr>
              <a:t>(this is a common finding)</a:t>
            </a:r>
            <a:endParaRPr lang="en-US" dirty="0">
              <a:solidFill>
                <a:schemeClr val="accent1">
                  <a:lumMod val="75000"/>
                </a:schemeClr>
              </a:solidFill>
            </a:endParaRPr>
          </a:p>
        </p:txBody>
      </p:sp>
      <p:cxnSp>
        <p:nvCxnSpPr>
          <p:cNvPr id="8" name="Straight Connector 7">
            <a:extLst>
              <a:ext uri="{FF2B5EF4-FFF2-40B4-BE49-F238E27FC236}">
                <a16:creationId xmlns:a16="http://schemas.microsoft.com/office/drawing/2014/main" id="{FD1B97CA-E658-4367-9EE1-637FD5A8190E}"/>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63F5B88-0D90-47CD-9866-FDF8B080D6CD}"/>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DC3E2F13-AC87-42AF-AC7D-40F0869A72E6}"/>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9AB5475-DF2C-43D8-AB8C-A562B79820C7}"/>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B5A64751-F0E7-4FCF-A8BB-ABE52D7A526A}"/>
              </a:ext>
            </a:extLst>
          </p:cNvPr>
          <p:cNvSpPr>
            <a:spLocks noGrp="1"/>
          </p:cNvSpPr>
          <p:nvPr>
            <p:ph type="ftr" sz="quarter" idx="11"/>
          </p:nvPr>
        </p:nvSpPr>
        <p:spPr>
          <a:xfrm>
            <a:off x="1939925" y="6623050"/>
            <a:ext cx="5264150" cy="196850"/>
          </a:xfrm>
        </p:spPr>
        <p:txBody>
          <a:bodyPr/>
          <a:lstStyle/>
          <a:p>
            <a:pPr>
              <a:defRPr/>
            </a:pPr>
            <a:r>
              <a:rPr lang="it-IT" sz="1000" dirty="0"/>
              <a:t>SOP 46 | Associated document 3: SIV Presentation template  v2.0 | 31-Jan-2019</a:t>
            </a:r>
            <a:endParaRPr lang="en-US" sz="1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18776BB-44BF-45C7-B1F8-AC46EDBE989D}"/>
              </a:ext>
            </a:extLst>
          </p:cNvPr>
          <p:cNvSpPr>
            <a:spLocks noGrp="1"/>
          </p:cNvSpPr>
          <p:nvPr>
            <p:ph idx="1"/>
          </p:nvPr>
        </p:nvSpPr>
        <p:spPr>
          <a:xfrm>
            <a:off x="457200" y="500063"/>
            <a:ext cx="8229600" cy="5626100"/>
          </a:xfrm>
        </p:spPr>
        <p:txBody>
          <a:bodyPr rtlCol="0">
            <a:normAutofit/>
          </a:bodyPr>
          <a:lstStyle/>
          <a:p>
            <a:pPr eaLnBrk="1" fontAlgn="auto" hangingPunct="1">
              <a:spcAft>
                <a:spcPts val="0"/>
              </a:spcAft>
              <a:defRPr/>
            </a:pPr>
            <a:r>
              <a:rPr lang="en-US" dirty="0">
                <a:solidFill>
                  <a:schemeClr val="accent1">
                    <a:lumMod val="75000"/>
                  </a:schemeClr>
                </a:solidFill>
              </a:rPr>
              <a:t>Funders:</a:t>
            </a:r>
          </a:p>
          <a:p>
            <a:pPr eaLnBrk="1" fontAlgn="auto" hangingPunct="1">
              <a:spcAft>
                <a:spcPts val="0"/>
              </a:spcAft>
              <a:defRPr/>
            </a:pPr>
            <a:endParaRPr lang="en-US" dirty="0">
              <a:solidFill>
                <a:schemeClr val="accent1">
                  <a:lumMod val="75000"/>
                </a:schemeClr>
              </a:solidFill>
            </a:endParaRPr>
          </a:p>
          <a:p>
            <a:pPr eaLnBrk="1" fontAlgn="auto" hangingPunct="1">
              <a:spcAft>
                <a:spcPts val="0"/>
              </a:spcAft>
              <a:defRPr/>
            </a:pPr>
            <a:r>
              <a:rPr lang="en-US" dirty="0">
                <a:solidFill>
                  <a:schemeClr val="accent1">
                    <a:lumMod val="75000"/>
                  </a:schemeClr>
                </a:solidFill>
              </a:rPr>
              <a:t>Sponsor:</a:t>
            </a:r>
          </a:p>
          <a:p>
            <a:pPr eaLnBrk="1" fontAlgn="auto" hangingPunct="1">
              <a:spcAft>
                <a:spcPts val="0"/>
              </a:spcAft>
              <a:defRPr/>
            </a:pPr>
            <a:endParaRPr lang="en-US" dirty="0">
              <a:solidFill>
                <a:schemeClr val="accent1">
                  <a:lumMod val="75000"/>
                </a:schemeClr>
              </a:solidFill>
            </a:endParaRPr>
          </a:p>
          <a:p>
            <a:pPr eaLnBrk="1" fontAlgn="auto" hangingPunct="1">
              <a:spcAft>
                <a:spcPts val="0"/>
              </a:spcAft>
              <a:defRPr/>
            </a:pPr>
            <a:r>
              <a:rPr lang="en-US" dirty="0">
                <a:solidFill>
                  <a:schemeClr val="accent1">
                    <a:lumMod val="75000"/>
                  </a:schemeClr>
                </a:solidFill>
              </a:rPr>
              <a:t>Coordinating Centre:</a:t>
            </a:r>
          </a:p>
          <a:p>
            <a:pPr eaLnBrk="1" fontAlgn="auto" hangingPunct="1">
              <a:spcAft>
                <a:spcPts val="0"/>
              </a:spcAft>
              <a:buFont typeface="Arial" charset="0"/>
              <a:buNone/>
              <a:defRPr/>
            </a:pPr>
            <a:endParaRPr lang="en-US" dirty="0">
              <a:solidFill>
                <a:schemeClr val="accent1">
                  <a:lumMod val="75000"/>
                </a:schemeClr>
              </a:solidFill>
            </a:endParaRPr>
          </a:p>
          <a:p>
            <a:pPr eaLnBrk="1" fontAlgn="auto" hangingPunct="1">
              <a:spcAft>
                <a:spcPts val="0"/>
              </a:spcAft>
              <a:defRPr/>
            </a:pPr>
            <a:r>
              <a:rPr lang="en-US" dirty="0">
                <a:solidFill>
                  <a:schemeClr val="accent1">
                    <a:lumMod val="75000"/>
                  </a:schemeClr>
                </a:solidFill>
              </a:rPr>
              <a:t>IMP supplier / device manufacturer:</a:t>
            </a:r>
          </a:p>
        </p:txBody>
      </p:sp>
      <p:sp>
        <p:nvSpPr>
          <p:cNvPr id="6" name="Footer Placeholder 1">
            <a:extLst>
              <a:ext uri="{FF2B5EF4-FFF2-40B4-BE49-F238E27FC236}">
                <a16:creationId xmlns:a16="http://schemas.microsoft.com/office/drawing/2014/main" id="{0A4DCF20-835F-4CF7-91C7-3F219A1B130B}"/>
              </a:ext>
            </a:extLst>
          </p:cNvPr>
          <p:cNvSpPr>
            <a:spLocks noGrp="1"/>
          </p:cNvSpPr>
          <p:nvPr>
            <p:ph type="ftr" sz="quarter" idx="11"/>
          </p:nvPr>
        </p:nvSpPr>
        <p:spPr>
          <a:xfrm>
            <a:off x="1939925" y="6623050"/>
            <a:ext cx="5264150" cy="196850"/>
          </a:xfrm>
        </p:spPr>
        <p:txBody>
          <a:bodyPr/>
          <a:lstStyle/>
          <a:p>
            <a:pPr>
              <a:defRPr/>
            </a:pPr>
            <a:r>
              <a:rPr lang="it-IT" sz="1000" dirty="0"/>
              <a:t>SOP 46 | Associated document 3: SIV Presentation template  v2.0 | 31-Jan-2019</a:t>
            </a:r>
            <a:endParaRPr lang="en-US" sz="10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B0565-BA3B-483F-9897-EDFDE81DA17B}"/>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Training</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9BA4A2D8-CF9A-4599-9D5E-4F4029876B7F}"/>
              </a:ext>
            </a:extLst>
          </p:cNvPr>
          <p:cNvSpPr>
            <a:spLocks noGrp="1"/>
          </p:cNvSpPr>
          <p:nvPr>
            <p:ph idx="1"/>
          </p:nvPr>
        </p:nvSpPr>
        <p:spPr>
          <a:xfrm>
            <a:off x="428625" y="928688"/>
            <a:ext cx="8229600" cy="5197475"/>
          </a:xfrm>
        </p:spPr>
        <p:txBody>
          <a:bodyPr rtlCol="0">
            <a:normAutofit lnSpcReduction="10000"/>
          </a:bodyPr>
          <a:lstStyle/>
          <a:p>
            <a:pPr eaLnBrk="1" fontAlgn="auto" hangingPunct="1">
              <a:spcAft>
                <a:spcPts val="0"/>
              </a:spcAft>
              <a:defRPr/>
            </a:pPr>
            <a:r>
              <a:rPr lang="en-US" u="sng" dirty="0">
                <a:solidFill>
                  <a:schemeClr val="accent1">
                    <a:lumMod val="75000"/>
                  </a:schemeClr>
                </a:solidFill>
              </a:rPr>
              <a:t>All</a:t>
            </a:r>
            <a:r>
              <a:rPr lang="en-US" dirty="0">
                <a:solidFill>
                  <a:schemeClr val="accent1">
                    <a:lumMod val="75000"/>
                  </a:schemeClr>
                </a:solidFill>
              </a:rPr>
              <a:t> new staff working on the study must be trained in the protocol and study procedures before being added to the delegation log.  Evidence of training must be in the site/pharmacy files</a:t>
            </a:r>
          </a:p>
          <a:p>
            <a:pPr eaLnBrk="1" fontAlgn="auto" hangingPunct="1">
              <a:spcAft>
                <a:spcPts val="0"/>
              </a:spcAft>
              <a:defRPr/>
            </a:pPr>
            <a:r>
              <a:rPr lang="en-US" dirty="0">
                <a:solidFill>
                  <a:schemeClr val="accent1">
                    <a:lumMod val="75000"/>
                  </a:schemeClr>
                </a:solidFill>
              </a:rPr>
              <a:t>A template training log is provided in the site file (it is acceptable to use your own)</a:t>
            </a:r>
          </a:p>
          <a:p>
            <a:pPr eaLnBrk="1" fontAlgn="auto" hangingPunct="1">
              <a:spcAft>
                <a:spcPts val="0"/>
              </a:spcAft>
              <a:buFont typeface="Arial" charset="0"/>
              <a:buNone/>
              <a:defRPr/>
            </a:pPr>
            <a:endParaRPr lang="en-US" dirty="0">
              <a:solidFill>
                <a:schemeClr val="accent1">
                  <a:lumMod val="75000"/>
                </a:schemeClr>
              </a:solidFill>
            </a:endParaRPr>
          </a:p>
          <a:p>
            <a:pPr eaLnBrk="1" fontAlgn="auto" hangingPunct="1">
              <a:spcAft>
                <a:spcPts val="0"/>
              </a:spcAft>
              <a:defRPr/>
            </a:pPr>
            <a:r>
              <a:rPr lang="en-US" i="1" dirty="0">
                <a:solidFill>
                  <a:schemeClr val="accent1">
                    <a:lumMod val="75000"/>
                  </a:schemeClr>
                </a:solidFill>
              </a:rPr>
              <a:t>Training of registrars can be documented by meeting minutes </a:t>
            </a:r>
          </a:p>
        </p:txBody>
      </p:sp>
      <p:cxnSp>
        <p:nvCxnSpPr>
          <p:cNvPr id="8" name="Straight Connector 7">
            <a:extLst>
              <a:ext uri="{FF2B5EF4-FFF2-40B4-BE49-F238E27FC236}">
                <a16:creationId xmlns:a16="http://schemas.microsoft.com/office/drawing/2014/main" id="{37917616-6A67-4448-B06D-8CAD707B0EBB}"/>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1CE06EFC-1D12-467A-890C-0C739DA54C83}"/>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D82BFFFF-C53F-4F31-A6E9-48B0FF06E431}"/>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EBB2960-75EF-48C6-8833-81EB2E02D507}"/>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8B1DAE14-F16A-4945-8E5B-A3B52CBDED6E}"/>
              </a:ext>
            </a:extLst>
          </p:cNvPr>
          <p:cNvSpPr>
            <a:spLocks noGrp="1"/>
          </p:cNvSpPr>
          <p:nvPr>
            <p:ph type="ftr" sz="quarter" idx="11"/>
          </p:nvPr>
        </p:nvSpPr>
        <p:spPr>
          <a:xfrm>
            <a:off x="1939925" y="6623050"/>
            <a:ext cx="5264150" cy="196850"/>
          </a:xfrm>
        </p:spPr>
        <p:txBody>
          <a:bodyPr/>
          <a:lstStyle/>
          <a:p>
            <a:pPr>
              <a:defRPr/>
            </a:pPr>
            <a:r>
              <a:rPr lang="it-IT" sz="1000" dirty="0"/>
              <a:t>SOP 46 | Associated document 3: SIV Presentation template  v2.0 | 31-Jan-2019</a:t>
            </a:r>
            <a:endParaRPr lang="en-US" sz="10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79217-6799-4FDE-90E6-0842948231E2}"/>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Confidentiality</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5AE89BF6-A208-4939-8340-31BE3DB33991}"/>
              </a:ext>
            </a:extLst>
          </p:cNvPr>
          <p:cNvSpPr>
            <a:spLocks noGrp="1"/>
          </p:cNvSpPr>
          <p:nvPr>
            <p:ph idx="1"/>
          </p:nvPr>
        </p:nvSpPr>
        <p:spPr>
          <a:xfrm>
            <a:off x="457200" y="928688"/>
            <a:ext cx="8229600" cy="5197475"/>
          </a:xfrm>
        </p:spPr>
        <p:txBody>
          <a:bodyPr rtlCol="0">
            <a:normAutofit fontScale="92500" lnSpcReduction="20000"/>
          </a:bodyPr>
          <a:lstStyle/>
          <a:p>
            <a:pPr eaLnBrk="1" fontAlgn="auto" hangingPunct="1">
              <a:spcAft>
                <a:spcPts val="0"/>
              </a:spcAft>
              <a:buSzPct val="75000"/>
              <a:defRPr/>
            </a:pPr>
            <a:r>
              <a:rPr lang="en-GB" sz="2400" dirty="0">
                <a:solidFill>
                  <a:schemeClr val="accent1">
                    <a:lumMod val="75000"/>
                  </a:schemeClr>
                </a:solidFill>
              </a:rPr>
              <a:t>All information collected during course of trial will be kept strictly confidential</a:t>
            </a:r>
          </a:p>
          <a:p>
            <a:pPr eaLnBrk="1" fontAlgn="auto" hangingPunct="1">
              <a:spcAft>
                <a:spcPts val="0"/>
              </a:spcAft>
              <a:buSzPct val="75000"/>
              <a:defRPr/>
            </a:pPr>
            <a:r>
              <a:rPr lang="en-GB" sz="2400" dirty="0">
                <a:solidFill>
                  <a:schemeClr val="accent1">
                    <a:lumMod val="75000"/>
                  </a:schemeClr>
                </a:solidFill>
              </a:rPr>
              <a:t>Study numbers will be allocated and all data received by co-ordinating site will be pseudo-</a:t>
            </a:r>
            <a:r>
              <a:rPr lang="en-GB" sz="2400" dirty="0" err="1">
                <a:solidFill>
                  <a:schemeClr val="accent1">
                    <a:lumMod val="75000"/>
                  </a:schemeClr>
                </a:solidFill>
              </a:rPr>
              <a:t>anonymised</a:t>
            </a:r>
            <a:endParaRPr lang="en-GB" sz="2400" dirty="0">
              <a:solidFill>
                <a:schemeClr val="accent1">
                  <a:lumMod val="75000"/>
                </a:schemeClr>
              </a:solidFill>
            </a:endParaRPr>
          </a:p>
          <a:p>
            <a:pPr eaLnBrk="1" fontAlgn="auto" hangingPunct="1">
              <a:spcAft>
                <a:spcPts val="0"/>
              </a:spcAft>
              <a:buSzPct val="75000"/>
              <a:defRPr/>
            </a:pPr>
            <a:r>
              <a:rPr lang="en-GB" sz="2400" dirty="0">
                <a:solidFill>
                  <a:schemeClr val="accent1">
                    <a:lumMod val="75000"/>
                  </a:schemeClr>
                </a:solidFill>
              </a:rPr>
              <a:t>Centres will comply with all aspects of 1998 Data Protection Act and operationally this will include:</a:t>
            </a:r>
          </a:p>
          <a:p>
            <a:pPr lvl="1" eaLnBrk="1" fontAlgn="auto" hangingPunct="1">
              <a:spcAft>
                <a:spcPts val="0"/>
              </a:spcAft>
              <a:buSzPct val="80000"/>
              <a:buFont typeface="Arial" panose="020B0604020202020204" pitchFamily="34" charset="0"/>
              <a:buChar char="•"/>
              <a:defRPr/>
            </a:pPr>
            <a:r>
              <a:rPr lang="en-GB" sz="2400" dirty="0">
                <a:solidFill>
                  <a:schemeClr val="accent1">
                    <a:lumMod val="75000"/>
                  </a:schemeClr>
                </a:solidFill>
              </a:rPr>
              <a:t>Consent from patients to record personal details including name, date of birth, address, telephone number, NHS ID and hospital ID</a:t>
            </a:r>
          </a:p>
          <a:p>
            <a:pPr lvl="1" eaLnBrk="1" fontAlgn="auto" hangingPunct="1">
              <a:spcAft>
                <a:spcPts val="0"/>
              </a:spcAft>
              <a:buSzPct val="80000"/>
              <a:buFont typeface="Arial" panose="020B0604020202020204" pitchFamily="34" charset="0"/>
              <a:buChar char="•"/>
              <a:defRPr/>
            </a:pPr>
            <a:r>
              <a:rPr lang="en-GB" sz="2400" dirty="0">
                <a:solidFill>
                  <a:schemeClr val="accent1">
                    <a:lumMod val="75000"/>
                  </a:schemeClr>
                </a:solidFill>
              </a:rPr>
              <a:t>Appropriate storage, restricted access and disposal arrangements for patients personal and clinical details</a:t>
            </a:r>
          </a:p>
          <a:p>
            <a:pPr lvl="1" eaLnBrk="1" fontAlgn="auto" hangingPunct="1">
              <a:spcAft>
                <a:spcPts val="0"/>
              </a:spcAft>
              <a:buSzPct val="80000"/>
              <a:buFont typeface="Arial" panose="020B0604020202020204" pitchFamily="34" charset="0"/>
              <a:buChar char="•"/>
              <a:defRPr/>
            </a:pPr>
            <a:r>
              <a:rPr lang="en-GB" sz="2400" dirty="0">
                <a:solidFill>
                  <a:schemeClr val="accent1">
                    <a:lumMod val="75000"/>
                  </a:schemeClr>
                </a:solidFill>
              </a:rPr>
              <a:t>Consent from patients for access to their medical records by responsible individuals from research staff or from regulatory authorities, where it is relevant to trial participation</a:t>
            </a:r>
          </a:p>
          <a:p>
            <a:pPr lvl="1" eaLnBrk="1" fontAlgn="auto" hangingPunct="1">
              <a:spcAft>
                <a:spcPts val="0"/>
              </a:spcAft>
              <a:buSzPct val="80000"/>
              <a:buFont typeface="Arial" panose="020B0604020202020204" pitchFamily="34" charset="0"/>
              <a:buChar char="•"/>
              <a:defRPr/>
            </a:pPr>
            <a:r>
              <a:rPr lang="en-GB" sz="2400" dirty="0">
                <a:solidFill>
                  <a:schemeClr val="accent1">
                    <a:lumMod val="75000"/>
                  </a:schemeClr>
                </a:solidFill>
              </a:rPr>
              <a:t>Consent from patients for data collected for trial to be used to evaluate safety and develop new research</a:t>
            </a:r>
          </a:p>
          <a:p>
            <a:pPr eaLnBrk="1" fontAlgn="auto" hangingPunct="1">
              <a:spcAft>
                <a:spcPts val="0"/>
              </a:spcAft>
              <a:defRPr/>
            </a:pPr>
            <a:endParaRPr lang="en-US" dirty="0">
              <a:solidFill>
                <a:schemeClr val="accent1">
                  <a:lumMod val="75000"/>
                </a:schemeClr>
              </a:solidFill>
            </a:endParaRPr>
          </a:p>
        </p:txBody>
      </p:sp>
      <p:cxnSp>
        <p:nvCxnSpPr>
          <p:cNvPr id="8" name="Straight Connector 7">
            <a:extLst>
              <a:ext uri="{FF2B5EF4-FFF2-40B4-BE49-F238E27FC236}">
                <a16:creationId xmlns:a16="http://schemas.microsoft.com/office/drawing/2014/main" id="{7752750C-2AB9-4E44-B29B-BB5B98E1D15B}"/>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39FC92C2-822E-43E8-AA23-363DD3041E23}"/>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629606C3-3402-4300-9F9A-5AF6B81B9F6F}"/>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F955269-11FA-4D5C-92EE-DC4A4CF2D39A}"/>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956CCECF-4F5E-44F7-8192-E7F156A028DD}"/>
              </a:ext>
            </a:extLst>
          </p:cNvPr>
          <p:cNvSpPr>
            <a:spLocks noGrp="1"/>
          </p:cNvSpPr>
          <p:nvPr>
            <p:ph type="ftr" sz="quarter" idx="11"/>
          </p:nvPr>
        </p:nvSpPr>
        <p:spPr>
          <a:xfrm>
            <a:off x="1939925" y="6623050"/>
            <a:ext cx="5264150" cy="196850"/>
          </a:xfrm>
        </p:spPr>
        <p:txBody>
          <a:bodyPr/>
          <a:lstStyle/>
          <a:p>
            <a:pPr>
              <a:defRPr/>
            </a:pPr>
            <a:r>
              <a:rPr lang="it-IT" sz="1000" dirty="0"/>
              <a:t>SOP 46 | Associated document 3: SIV Presentation template  v2.0 | 31-Jan-2019</a:t>
            </a:r>
            <a:endParaRPr lang="en-US" sz="10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4F502C-ED0B-4595-AADE-20CD3E7ABBBA}"/>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Site Files</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3E899837-E2F5-4C65-8285-C152FEEA0418}"/>
              </a:ext>
            </a:extLst>
          </p:cNvPr>
          <p:cNvSpPr>
            <a:spLocks noGrp="1"/>
          </p:cNvSpPr>
          <p:nvPr>
            <p:ph idx="1"/>
          </p:nvPr>
        </p:nvSpPr>
        <p:spPr>
          <a:xfrm>
            <a:off x="457200" y="928688"/>
            <a:ext cx="8229600" cy="5197475"/>
          </a:xfrm>
        </p:spPr>
        <p:txBody>
          <a:bodyPr rtlCol="0">
            <a:normAutofit/>
          </a:bodyPr>
          <a:lstStyle/>
          <a:p>
            <a:pPr eaLnBrk="1" fontAlgn="auto" hangingPunct="1">
              <a:spcAft>
                <a:spcPts val="0"/>
              </a:spcAft>
              <a:buSzPct val="75000"/>
              <a:defRPr/>
            </a:pPr>
            <a:r>
              <a:rPr lang="en-GB" dirty="0">
                <a:solidFill>
                  <a:schemeClr val="accent1">
                    <a:lumMod val="75000"/>
                  </a:schemeClr>
                </a:solidFill>
              </a:rPr>
              <a:t>All centres will be provided with a site file</a:t>
            </a:r>
          </a:p>
          <a:p>
            <a:pPr eaLnBrk="1" fontAlgn="auto" hangingPunct="1">
              <a:spcAft>
                <a:spcPts val="0"/>
              </a:spcAft>
              <a:buSzPct val="75000"/>
              <a:defRPr/>
            </a:pPr>
            <a:r>
              <a:rPr lang="en-GB" dirty="0">
                <a:solidFill>
                  <a:schemeClr val="accent1">
                    <a:lumMod val="75000"/>
                  </a:schemeClr>
                </a:solidFill>
              </a:rPr>
              <a:t>Sites are expected to keep them up to date</a:t>
            </a:r>
          </a:p>
          <a:p>
            <a:pPr eaLnBrk="1" fontAlgn="auto" hangingPunct="1">
              <a:spcAft>
                <a:spcPts val="0"/>
              </a:spcAft>
              <a:buSzPct val="75000"/>
              <a:defRPr/>
            </a:pPr>
            <a:r>
              <a:rPr lang="en-GB" dirty="0">
                <a:solidFill>
                  <a:schemeClr val="accent1">
                    <a:lumMod val="75000"/>
                  </a:schemeClr>
                </a:solidFill>
              </a:rPr>
              <a:t>This file will be monitored by site staff and by a representative of Sponsor</a:t>
            </a:r>
          </a:p>
          <a:p>
            <a:pPr eaLnBrk="1" fontAlgn="auto" hangingPunct="1">
              <a:spcAft>
                <a:spcPts val="0"/>
              </a:spcAft>
              <a:buSzPct val="75000"/>
              <a:defRPr/>
            </a:pPr>
            <a:r>
              <a:rPr lang="en-GB" dirty="0">
                <a:solidFill>
                  <a:schemeClr val="accent1">
                    <a:lumMod val="75000"/>
                  </a:schemeClr>
                </a:solidFill>
              </a:rPr>
              <a:t>Records should be handled in accordance with instructions from Sponsor</a:t>
            </a:r>
          </a:p>
          <a:p>
            <a:pPr eaLnBrk="1" fontAlgn="auto" hangingPunct="1">
              <a:spcAft>
                <a:spcPts val="0"/>
              </a:spcAft>
              <a:defRPr/>
            </a:pPr>
            <a:endParaRPr lang="en-US" dirty="0">
              <a:solidFill>
                <a:schemeClr val="accent1">
                  <a:lumMod val="75000"/>
                </a:schemeClr>
              </a:solidFill>
            </a:endParaRPr>
          </a:p>
        </p:txBody>
      </p:sp>
      <p:cxnSp>
        <p:nvCxnSpPr>
          <p:cNvPr id="8" name="Straight Connector 7">
            <a:extLst>
              <a:ext uri="{FF2B5EF4-FFF2-40B4-BE49-F238E27FC236}">
                <a16:creationId xmlns:a16="http://schemas.microsoft.com/office/drawing/2014/main" id="{5D421DF8-4EB2-4F6A-84C3-AD9D6BED36BD}"/>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E30A95EA-6F3E-46B3-8665-7919A661A033}"/>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10488373-818C-46AA-90E2-CD8E3842FAAE}"/>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76BAB2DF-30B7-4D85-89CC-B8CEAB15AD6F}"/>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2D4EF35E-C4EA-4136-A776-8C671142496D}"/>
              </a:ext>
            </a:extLst>
          </p:cNvPr>
          <p:cNvSpPr>
            <a:spLocks noGrp="1"/>
          </p:cNvSpPr>
          <p:nvPr>
            <p:ph type="ftr" sz="quarter" idx="11"/>
          </p:nvPr>
        </p:nvSpPr>
        <p:spPr>
          <a:xfrm>
            <a:off x="1939925" y="6623050"/>
            <a:ext cx="5264150" cy="196850"/>
          </a:xfrm>
        </p:spPr>
        <p:txBody>
          <a:bodyPr/>
          <a:lstStyle/>
          <a:p>
            <a:pPr>
              <a:defRPr/>
            </a:pPr>
            <a:r>
              <a:rPr lang="it-IT" sz="1000" dirty="0"/>
              <a:t>SOP 46 | Associated document 3: SIV Presentation template  v2.0 | 31-Jan-2019</a:t>
            </a:r>
            <a:endParaRPr lang="en-US" sz="10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6F163-823C-4578-ACBF-3341ED83E905}"/>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Source data</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10FC18B8-7BB5-44EB-BD26-B359A18D0A01}"/>
              </a:ext>
            </a:extLst>
          </p:cNvPr>
          <p:cNvSpPr>
            <a:spLocks noGrp="1"/>
          </p:cNvSpPr>
          <p:nvPr>
            <p:ph idx="1"/>
          </p:nvPr>
        </p:nvSpPr>
        <p:spPr>
          <a:xfrm>
            <a:off x="457200" y="928688"/>
            <a:ext cx="8229600" cy="5197475"/>
          </a:xfrm>
        </p:spPr>
        <p:txBody>
          <a:bodyPr rtlCol="0">
            <a:normAutofit fontScale="62500" lnSpcReduction="20000"/>
          </a:bodyPr>
          <a:lstStyle/>
          <a:p>
            <a:pPr>
              <a:buFont typeface="Arial" charset="0"/>
              <a:buChar char="•"/>
              <a:defRPr/>
            </a:pPr>
            <a:r>
              <a:rPr lang="en-US" dirty="0">
                <a:solidFill>
                  <a:schemeClr val="tx2"/>
                </a:solidFill>
              </a:rPr>
              <a:t>List here what constitutes sources data (e.g. scans, photographs, blood test results, medical notes, questionnaires, and interview transcripts) and instructions on how it will be reported and recorded. </a:t>
            </a:r>
            <a:endParaRPr lang="en-GB" dirty="0">
              <a:solidFill>
                <a:schemeClr val="tx2"/>
              </a:solidFill>
            </a:endParaRPr>
          </a:p>
          <a:p>
            <a:pPr>
              <a:buFont typeface="Arial" charset="0"/>
              <a:buChar char="•"/>
              <a:defRPr/>
            </a:pPr>
            <a:r>
              <a:rPr lang="en-US" dirty="0">
                <a:solidFill>
                  <a:schemeClr val="tx2"/>
                </a:solidFill>
              </a:rPr>
              <a:t>Medical notes to be completed contemporaneously with the consultation with the subject</a:t>
            </a:r>
            <a:endParaRPr lang="en-GB" dirty="0">
              <a:solidFill>
                <a:schemeClr val="tx2"/>
              </a:solidFill>
            </a:endParaRPr>
          </a:p>
          <a:p>
            <a:pPr>
              <a:buFont typeface="Arial" charset="0"/>
              <a:buChar char="•"/>
              <a:defRPr/>
            </a:pPr>
            <a:r>
              <a:rPr lang="en-US" dirty="0">
                <a:solidFill>
                  <a:schemeClr val="tx2"/>
                </a:solidFill>
              </a:rPr>
              <a:t>All entries to be signed and dated by the person making the entry, where decision made someone other than the staff making the entry e.g. nurse making the entry but the dosing decision is made by the physician. </a:t>
            </a:r>
            <a:endParaRPr lang="en-GB" dirty="0">
              <a:solidFill>
                <a:schemeClr val="tx2"/>
              </a:solidFill>
            </a:endParaRPr>
          </a:p>
          <a:p>
            <a:pPr>
              <a:buFont typeface="Arial" charset="0"/>
              <a:buChar char="•"/>
              <a:defRPr/>
            </a:pPr>
            <a:r>
              <a:rPr lang="en-US" dirty="0">
                <a:solidFill>
                  <a:schemeClr val="tx2"/>
                </a:solidFill>
              </a:rPr>
              <a:t>Key events to be recorded include: date provision of the subject with the PIS, date of consent, eligibility decision, randomisation, trial visits or follow-up calls, treatment and dosing decisions relating to clinical care, adverse events, withdrawal, termination and end of trail involvement.  </a:t>
            </a:r>
            <a:endParaRPr lang="en-GB" dirty="0">
              <a:solidFill>
                <a:schemeClr val="tx2"/>
              </a:solidFill>
            </a:endParaRPr>
          </a:p>
          <a:p>
            <a:pPr>
              <a:buFont typeface="Arial" charset="0"/>
              <a:buChar char="•"/>
              <a:defRPr/>
            </a:pPr>
            <a:r>
              <a:rPr lang="en-US" dirty="0">
                <a:solidFill>
                  <a:schemeClr val="tx2"/>
                </a:solidFill>
              </a:rPr>
              <a:t>Include who is responsible for completing the source data i.e. the research team or the participant (for example in the use of questionnaires)</a:t>
            </a:r>
            <a:endParaRPr lang="en-GB" dirty="0">
              <a:solidFill>
                <a:schemeClr val="tx2"/>
              </a:solidFill>
            </a:endParaRPr>
          </a:p>
          <a:p>
            <a:pPr>
              <a:buFont typeface="Arial" charset="0"/>
              <a:buChar char="•"/>
              <a:defRPr/>
            </a:pPr>
            <a:r>
              <a:rPr lang="en-US" dirty="0">
                <a:solidFill>
                  <a:schemeClr val="tx2"/>
                </a:solidFill>
              </a:rPr>
              <a:t>Each Site File (ISF) will be provided with a list of source data for this trial.</a:t>
            </a:r>
            <a:endParaRPr lang="en-GB" dirty="0">
              <a:solidFill>
                <a:schemeClr val="tx2"/>
              </a:solidFill>
            </a:endParaRPr>
          </a:p>
          <a:p>
            <a:pPr eaLnBrk="1" fontAlgn="auto" hangingPunct="1">
              <a:spcAft>
                <a:spcPts val="0"/>
              </a:spcAft>
              <a:defRPr/>
            </a:pPr>
            <a:endParaRPr lang="en-US" dirty="0">
              <a:solidFill>
                <a:schemeClr val="accent1">
                  <a:lumMod val="75000"/>
                </a:schemeClr>
              </a:solidFill>
            </a:endParaRPr>
          </a:p>
        </p:txBody>
      </p:sp>
      <p:cxnSp>
        <p:nvCxnSpPr>
          <p:cNvPr id="8" name="Straight Connector 7">
            <a:extLst>
              <a:ext uri="{FF2B5EF4-FFF2-40B4-BE49-F238E27FC236}">
                <a16:creationId xmlns:a16="http://schemas.microsoft.com/office/drawing/2014/main" id="{CC1801D8-BFEF-49DC-A7E3-B9E2BA6D40F5}"/>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F445B06-9702-4FFD-9791-F942B4DE22FF}"/>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5FFF50BE-03C7-4787-9B63-3D365103EA3E}"/>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977C1C6E-559F-474F-89AE-F67C04ABE49E}"/>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A0752F08-27E2-4F50-BE00-F46D3A254B2A}"/>
              </a:ext>
            </a:extLst>
          </p:cNvPr>
          <p:cNvSpPr>
            <a:spLocks noGrp="1"/>
          </p:cNvSpPr>
          <p:nvPr>
            <p:ph type="ftr" sz="quarter" idx="11"/>
          </p:nvPr>
        </p:nvSpPr>
        <p:spPr>
          <a:xfrm>
            <a:off x="1939925" y="6623050"/>
            <a:ext cx="5264150" cy="196850"/>
          </a:xfrm>
        </p:spPr>
        <p:txBody>
          <a:bodyPr/>
          <a:lstStyle/>
          <a:p>
            <a:pPr>
              <a:defRPr/>
            </a:pPr>
            <a:r>
              <a:rPr lang="it-IT" sz="1000" dirty="0"/>
              <a:t>SOP 46 | Associated document 3: SIV Presentation template  v2.0 | 31-Jan-2019</a:t>
            </a:r>
            <a:endParaRPr lang="en-US" sz="10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87779-249B-409D-90AD-3142CAF5F731}"/>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CRFs</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F917097E-A09B-4FCC-85F1-6A0CE2BACE99}"/>
              </a:ext>
            </a:extLst>
          </p:cNvPr>
          <p:cNvSpPr>
            <a:spLocks noGrp="1"/>
          </p:cNvSpPr>
          <p:nvPr>
            <p:ph idx="1"/>
          </p:nvPr>
        </p:nvSpPr>
        <p:spPr>
          <a:xfrm>
            <a:off x="457200" y="928688"/>
            <a:ext cx="8229600" cy="5197475"/>
          </a:xfrm>
        </p:spPr>
        <p:txBody>
          <a:bodyPr rtlCol="0">
            <a:normAutofit fontScale="92500"/>
          </a:bodyPr>
          <a:lstStyle/>
          <a:p>
            <a:pPr eaLnBrk="1" fontAlgn="auto" hangingPunct="1">
              <a:spcAft>
                <a:spcPts val="0"/>
              </a:spcAft>
              <a:buSzPct val="75000"/>
              <a:defRPr/>
            </a:pPr>
            <a:r>
              <a:rPr lang="en-GB" sz="2200" dirty="0">
                <a:solidFill>
                  <a:schemeClr val="accent1">
                    <a:lumMod val="75000"/>
                  </a:schemeClr>
                </a:solidFill>
              </a:rPr>
              <a:t>May only be completed by delegated staff members recorded on Delegation Log</a:t>
            </a:r>
          </a:p>
          <a:p>
            <a:pPr eaLnBrk="1" fontAlgn="auto" hangingPunct="1">
              <a:spcAft>
                <a:spcPts val="0"/>
              </a:spcAft>
              <a:buSzPct val="75000"/>
              <a:defRPr/>
            </a:pPr>
            <a:r>
              <a:rPr lang="en-GB" sz="2200" dirty="0">
                <a:solidFill>
                  <a:schemeClr val="accent1">
                    <a:lumMod val="75000"/>
                  </a:schemeClr>
                </a:solidFill>
              </a:rPr>
              <a:t>Required for each included trial patient</a:t>
            </a:r>
          </a:p>
          <a:p>
            <a:pPr eaLnBrk="1" fontAlgn="auto" hangingPunct="1">
              <a:spcAft>
                <a:spcPts val="0"/>
              </a:spcAft>
              <a:buSzPct val="75000"/>
              <a:defRPr/>
            </a:pPr>
            <a:r>
              <a:rPr lang="en-GB" sz="2200" dirty="0">
                <a:solidFill>
                  <a:schemeClr val="accent1">
                    <a:lumMod val="75000"/>
                  </a:schemeClr>
                </a:solidFill>
              </a:rPr>
              <a:t>Should be up-to-date for all monitoring visits</a:t>
            </a:r>
          </a:p>
          <a:p>
            <a:pPr eaLnBrk="1" fontAlgn="auto" hangingPunct="1">
              <a:spcAft>
                <a:spcPts val="0"/>
              </a:spcAft>
              <a:buSzPct val="75000"/>
              <a:defRPr/>
            </a:pPr>
            <a:r>
              <a:rPr lang="en-GB" sz="2200" dirty="0">
                <a:solidFill>
                  <a:schemeClr val="accent1">
                    <a:lumMod val="75000"/>
                  </a:schemeClr>
                </a:solidFill>
              </a:rPr>
              <a:t>Source Data:</a:t>
            </a:r>
          </a:p>
          <a:p>
            <a:pPr marL="1200150" lvl="2" indent="-285750" eaLnBrk="1" fontAlgn="auto" hangingPunct="1">
              <a:spcAft>
                <a:spcPts val="0"/>
              </a:spcAft>
              <a:buSzPct val="80000"/>
              <a:defRPr/>
            </a:pPr>
            <a:r>
              <a:rPr lang="en-GB" dirty="0">
                <a:solidFill>
                  <a:schemeClr val="accent1">
                    <a:lumMod val="75000"/>
                  </a:schemeClr>
                </a:solidFill>
              </a:rPr>
              <a:t>Ensure completeness, accuracy and legibility</a:t>
            </a:r>
          </a:p>
          <a:p>
            <a:pPr marL="1200150" lvl="2" indent="-285750" eaLnBrk="1" fontAlgn="auto" hangingPunct="1">
              <a:spcAft>
                <a:spcPts val="0"/>
              </a:spcAft>
              <a:buSzPct val="80000"/>
              <a:defRPr/>
            </a:pPr>
            <a:r>
              <a:rPr lang="en-GB" dirty="0">
                <a:solidFill>
                  <a:schemeClr val="accent1">
                    <a:lumMod val="75000"/>
                  </a:schemeClr>
                </a:solidFill>
              </a:rPr>
              <a:t>Ensure consistency with all data entered on to CRFs (all discrepancies will need to be explained)</a:t>
            </a:r>
          </a:p>
          <a:p>
            <a:pPr eaLnBrk="1" fontAlgn="auto" hangingPunct="1">
              <a:spcAft>
                <a:spcPts val="0"/>
              </a:spcAft>
              <a:buSzPct val="75000"/>
              <a:defRPr/>
            </a:pPr>
            <a:r>
              <a:rPr lang="en-GB" sz="2200" dirty="0">
                <a:solidFill>
                  <a:schemeClr val="accent1">
                    <a:lumMod val="75000"/>
                  </a:schemeClr>
                </a:solidFill>
              </a:rPr>
              <a:t>Must be completed legibly in ink</a:t>
            </a:r>
          </a:p>
          <a:p>
            <a:pPr eaLnBrk="1" fontAlgn="auto" hangingPunct="1">
              <a:spcAft>
                <a:spcPts val="0"/>
              </a:spcAft>
              <a:buSzPct val="75000"/>
              <a:defRPr/>
            </a:pPr>
            <a:r>
              <a:rPr lang="en-GB" sz="2200" dirty="0">
                <a:solidFill>
                  <a:schemeClr val="accent1">
                    <a:lumMod val="75000"/>
                  </a:schemeClr>
                </a:solidFill>
              </a:rPr>
              <a:t>Subjects are to be identified on every page by initials and DEPICT trial number only</a:t>
            </a:r>
          </a:p>
          <a:p>
            <a:pPr eaLnBrk="1" fontAlgn="auto" hangingPunct="1">
              <a:spcAft>
                <a:spcPts val="0"/>
              </a:spcAft>
              <a:buSzPct val="75000"/>
              <a:defRPr/>
            </a:pPr>
            <a:r>
              <a:rPr lang="en-GB" sz="2200" dirty="0">
                <a:solidFill>
                  <a:schemeClr val="accent1">
                    <a:lumMod val="75000"/>
                  </a:schemeClr>
                </a:solidFill>
              </a:rPr>
              <a:t>All requested information must be entered in spaces provided </a:t>
            </a:r>
          </a:p>
          <a:p>
            <a:pPr marL="1200150" lvl="2" indent="-285750" eaLnBrk="1" fontAlgn="auto" hangingPunct="1">
              <a:spcAft>
                <a:spcPts val="0"/>
              </a:spcAft>
              <a:buSzPct val="80000"/>
              <a:defRPr/>
            </a:pPr>
            <a:r>
              <a:rPr lang="en-GB" dirty="0">
                <a:solidFill>
                  <a:schemeClr val="accent1">
                    <a:lumMod val="75000"/>
                  </a:schemeClr>
                </a:solidFill>
              </a:rPr>
              <a:t>If an item is not applicable, it should be documented as such</a:t>
            </a:r>
          </a:p>
          <a:p>
            <a:pPr marL="1200150" lvl="2" indent="-285750" eaLnBrk="1" fontAlgn="auto" hangingPunct="1">
              <a:spcAft>
                <a:spcPts val="0"/>
              </a:spcAft>
              <a:buSzPct val="80000"/>
              <a:defRPr/>
            </a:pPr>
            <a:r>
              <a:rPr lang="en-GB" dirty="0">
                <a:solidFill>
                  <a:schemeClr val="accent1">
                    <a:lumMod val="75000"/>
                  </a:schemeClr>
                </a:solidFill>
              </a:rPr>
              <a:t>No blank spaces should be left on form</a:t>
            </a:r>
          </a:p>
          <a:p>
            <a:pPr eaLnBrk="1" fontAlgn="auto" hangingPunct="1">
              <a:spcAft>
                <a:spcPts val="0"/>
              </a:spcAft>
              <a:defRPr/>
            </a:pPr>
            <a:endParaRPr lang="en-US" dirty="0">
              <a:solidFill>
                <a:schemeClr val="accent1">
                  <a:lumMod val="75000"/>
                </a:schemeClr>
              </a:solidFill>
            </a:endParaRPr>
          </a:p>
        </p:txBody>
      </p:sp>
      <p:cxnSp>
        <p:nvCxnSpPr>
          <p:cNvPr id="8" name="Straight Connector 7">
            <a:extLst>
              <a:ext uri="{FF2B5EF4-FFF2-40B4-BE49-F238E27FC236}">
                <a16:creationId xmlns:a16="http://schemas.microsoft.com/office/drawing/2014/main" id="{D294DE53-36EC-48AC-A8AC-B94CEFC2DBFD}"/>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220AD51B-C43B-45D7-97D3-E0B834259D12}"/>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00F33581-BB60-44DD-8E94-10D6D09A3716}"/>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41786F3C-5748-44A8-8F8F-89535C06C745}"/>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BA4A2CA5-E1FA-4EE1-A18B-3FBF40B7332D}"/>
              </a:ext>
            </a:extLst>
          </p:cNvPr>
          <p:cNvSpPr>
            <a:spLocks noGrp="1"/>
          </p:cNvSpPr>
          <p:nvPr>
            <p:ph type="ftr" sz="quarter" idx="11"/>
          </p:nvPr>
        </p:nvSpPr>
        <p:spPr>
          <a:xfrm>
            <a:off x="1939925" y="6623050"/>
            <a:ext cx="5264150" cy="196850"/>
          </a:xfrm>
        </p:spPr>
        <p:txBody>
          <a:bodyPr/>
          <a:lstStyle/>
          <a:p>
            <a:pPr>
              <a:defRPr/>
            </a:pPr>
            <a:r>
              <a:rPr lang="it-IT" sz="1000" dirty="0"/>
              <a:t>SOP 46 | Associated document 3: SIV Presentation template  v2.0 | 31-Jan-2019</a:t>
            </a:r>
            <a:endParaRPr lang="en-US" sz="10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B8BF8-8F40-4AA9-A8FF-38CA8A2876B8}"/>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CRFs</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15DFA312-BDF9-4641-9499-384C614C85B3}"/>
              </a:ext>
            </a:extLst>
          </p:cNvPr>
          <p:cNvSpPr>
            <a:spLocks noGrp="1"/>
          </p:cNvSpPr>
          <p:nvPr>
            <p:ph idx="1"/>
          </p:nvPr>
        </p:nvSpPr>
        <p:spPr>
          <a:xfrm>
            <a:off x="457200" y="928688"/>
            <a:ext cx="8229600" cy="5197475"/>
          </a:xfrm>
        </p:spPr>
        <p:txBody>
          <a:bodyPr rtlCol="0">
            <a:normAutofit fontScale="92500" lnSpcReduction="20000"/>
          </a:bodyPr>
          <a:lstStyle/>
          <a:p>
            <a:pPr eaLnBrk="1" fontAlgn="auto" hangingPunct="1">
              <a:spcAft>
                <a:spcPts val="0"/>
              </a:spcAft>
              <a:buSzPct val="75000"/>
              <a:buFont typeface="Arial" panose="020B0604020202020204" pitchFamily="34" charset="0"/>
              <a:buNone/>
              <a:defRPr/>
            </a:pPr>
            <a:r>
              <a:rPr lang="en-GB" sz="2400" dirty="0">
                <a:solidFill>
                  <a:schemeClr val="accent1">
                    <a:lumMod val="75000"/>
                  </a:schemeClr>
                </a:solidFill>
                <a:latin typeface="Arial" charset="0"/>
                <a:cs typeface="Arial" charset="0"/>
              </a:rPr>
              <a:t>Corrections should made by:</a:t>
            </a:r>
          </a:p>
          <a:p>
            <a:pPr lvl="1" eaLnBrk="1" fontAlgn="auto" hangingPunct="1">
              <a:spcAft>
                <a:spcPts val="0"/>
              </a:spcAft>
              <a:buSzPct val="80000"/>
              <a:buFont typeface="Arial" panose="020B0604020202020204" pitchFamily="34" charset="0"/>
              <a:buChar char="•"/>
              <a:defRPr/>
            </a:pPr>
            <a:r>
              <a:rPr lang="en-GB" sz="2400" dirty="0">
                <a:solidFill>
                  <a:schemeClr val="accent1">
                    <a:lumMod val="75000"/>
                  </a:schemeClr>
                </a:solidFill>
                <a:latin typeface="Arial" charset="0"/>
                <a:cs typeface="Arial" charset="0"/>
              </a:rPr>
              <a:t>Striking through incorrect entry with a single line (not obscuring original entry)</a:t>
            </a:r>
          </a:p>
          <a:p>
            <a:pPr lvl="1" eaLnBrk="1" fontAlgn="auto" hangingPunct="1">
              <a:spcAft>
                <a:spcPts val="0"/>
              </a:spcAft>
              <a:buSzPct val="80000"/>
              <a:buFont typeface="Arial" panose="020B0604020202020204" pitchFamily="34" charset="0"/>
              <a:buChar char="•"/>
              <a:defRPr/>
            </a:pPr>
            <a:r>
              <a:rPr lang="en-GB" sz="2400" dirty="0">
                <a:solidFill>
                  <a:schemeClr val="accent1">
                    <a:lumMod val="75000"/>
                  </a:schemeClr>
                </a:solidFill>
                <a:latin typeface="Arial" charset="0"/>
                <a:cs typeface="Arial" charset="0"/>
              </a:rPr>
              <a:t>Entering correct information adjacent to incorrect entry</a:t>
            </a:r>
          </a:p>
          <a:p>
            <a:pPr lvl="1" eaLnBrk="1" fontAlgn="auto" hangingPunct="1">
              <a:spcAft>
                <a:spcPts val="0"/>
              </a:spcAft>
              <a:buSzPct val="80000"/>
              <a:buFont typeface="Arial" panose="020B0604020202020204" pitchFamily="34" charset="0"/>
              <a:buChar char="•"/>
              <a:defRPr/>
            </a:pPr>
            <a:r>
              <a:rPr lang="en-GB" sz="2400" dirty="0">
                <a:solidFill>
                  <a:schemeClr val="accent1">
                    <a:lumMod val="75000"/>
                  </a:schemeClr>
                </a:solidFill>
                <a:latin typeface="Arial" charset="0"/>
                <a:cs typeface="Arial" charset="0"/>
              </a:rPr>
              <a:t>Including initials and date</a:t>
            </a:r>
          </a:p>
          <a:p>
            <a:pPr lvl="1" eaLnBrk="1" fontAlgn="auto" hangingPunct="1">
              <a:spcAft>
                <a:spcPts val="0"/>
              </a:spcAft>
              <a:buSzPct val="80000"/>
              <a:buFont typeface="Arial" panose="020B0604020202020204" pitchFamily="34" charset="0"/>
              <a:buChar char="•"/>
              <a:defRPr/>
            </a:pPr>
            <a:endParaRPr lang="en-GB" sz="2400" dirty="0">
              <a:solidFill>
                <a:schemeClr val="accent1">
                  <a:lumMod val="75000"/>
                </a:schemeClr>
              </a:solidFill>
              <a:latin typeface="Arial" charset="0"/>
              <a:cs typeface="Arial" charset="0"/>
            </a:endParaRPr>
          </a:p>
          <a:p>
            <a:pPr eaLnBrk="1" fontAlgn="auto" hangingPunct="1">
              <a:spcAft>
                <a:spcPts val="0"/>
              </a:spcAft>
              <a:buSzPct val="75000"/>
              <a:buFont typeface="Arial" panose="020B0604020202020204" pitchFamily="34" charset="0"/>
              <a:buNone/>
              <a:defRPr/>
            </a:pPr>
            <a:r>
              <a:rPr lang="en-GB" sz="2400" dirty="0">
                <a:solidFill>
                  <a:schemeClr val="accent1">
                    <a:lumMod val="75000"/>
                  </a:schemeClr>
                </a:solidFill>
                <a:latin typeface="Arial" charset="0"/>
                <a:cs typeface="Arial" charset="0"/>
              </a:rPr>
              <a:t>Investigator or delegated sub-investigator must:</a:t>
            </a:r>
          </a:p>
          <a:p>
            <a:pPr lvl="1" eaLnBrk="1" fontAlgn="auto" hangingPunct="1">
              <a:spcAft>
                <a:spcPts val="0"/>
              </a:spcAft>
              <a:buSzPct val="80000"/>
              <a:buFont typeface="Arial" panose="020B0604020202020204" pitchFamily="34" charset="0"/>
              <a:buChar char="•"/>
              <a:defRPr/>
            </a:pPr>
            <a:r>
              <a:rPr lang="en-GB" sz="2400" dirty="0">
                <a:solidFill>
                  <a:schemeClr val="accent1">
                    <a:lumMod val="75000"/>
                  </a:schemeClr>
                </a:solidFill>
                <a:latin typeface="Arial" charset="0"/>
                <a:cs typeface="Arial" charset="0"/>
              </a:rPr>
              <a:t>Promptly review CRF</a:t>
            </a:r>
          </a:p>
          <a:p>
            <a:pPr lvl="1" eaLnBrk="1" fontAlgn="auto" hangingPunct="1">
              <a:spcAft>
                <a:spcPts val="0"/>
              </a:spcAft>
              <a:buSzPct val="80000"/>
              <a:buFont typeface="Arial" panose="020B0604020202020204" pitchFamily="34" charset="0"/>
              <a:buChar char="•"/>
              <a:defRPr/>
            </a:pPr>
            <a:r>
              <a:rPr lang="en-GB" sz="2400" dirty="0">
                <a:solidFill>
                  <a:schemeClr val="accent1">
                    <a:lumMod val="75000"/>
                  </a:schemeClr>
                </a:solidFill>
                <a:latin typeface="Arial" charset="0"/>
                <a:cs typeface="Arial" charset="0"/>
              </a:rPr>
              <a:t>Sign and date Consent, Inclusion/Exclusion Criteria and End of Trial Certification</a:t>
            </a:r>
          </a:p>
          <a:p>
            <a:pPr lvl="1" eaLnBrk="1" fontAlgn="auto" hangingPunct="1">
              <a:spcAft>
                <a:spcPts val="0"/>
              </a:spcAft>
              <a:buSzPct val="80000"/>
              <a:buFont typeface="Arial" panose="020B0604020202020204" pitchFamily="34" charset="0"/>
              <a:buChar char="•"/>
              <a:defRPr/>
            </a:pPr>
            <a:endParaRPr lang="en-GB" sz="2400" dirty="0">
              <a:solidFill>
                <a:schemeClr val="accent1">
                  <a:lumMod val="75000"/>
                </a:schemeClr>
              </a:solidFill>
              <a:latin typeface="Arial" charset="0"/>
              <a:cs typeface="Arial" charset="0"/>
            </a:endParaRPr>
          </a:p>
          <a:p>
            <a:pPr eaLnBrk="1" fontAlgn="auto" hangingPunct="1">
              <a:spcAft>
                <a:spcPts val="0"/>
              </a:spcAft>
              <a:buSzPct val="75000"/>
              <a:defRPr/>
            </a:pPr>
            <a:r>
              <a:rPr lang="en-GB" sz="2400" dirty="0">
                <a:solidFill>
                  <a:schemeClr val="accent1">
                    <a:lumMod val="75000"/>
                  </a:schemeClr>
                </a:solidFill>
                <a:latin typeface="Arial" charset="0"/>
                <a:cs typeface="Arial" charset="0"/>
              </a:rPr>
              <a:t>Fax/scan CRFs in sections as described in CRF Guidance Notes</a:t>
            </a:r>
          </a:p>
          <a:p>
            <a:pPr eaLnBrk="1" fontAlgn="auto" hangingPunct="1">
              <a:spcAft>
                <a:spcPts val="0"/>
              </a:spcAft>
              <a:buSzPct val="75000"/>
              <a:defRPr/>
            </a:pPr>
            <a:r>
              <a:rPr lang="en-GB" sz="2400" dirty="0">
                <a:solidFill>
                  <a:schemeClr val="accent1">
                    <a:lumMod val="75000"/>
                  </a:schemeClr>
                </a:solidFill>
                <a:latin typeface="Arial" charset="0"/>
                <a:cs typeface="Arial" charset="0"/>
              </a:rPr>
              <a:t>Originals will stay on site and be stored with archive files</a:t>
            </a:r>
          </a:p>
          <a:p>
            <a:pPr eaLnBrk="1" fontAlgn="auto" hangingPunct="1">
              <a:spcAft>
                <a:spcPts val="0"/>
              </a:spcAft>
              <a:buSzPct val="75000"/>
              <a:defRPr/>
            </a:pPr>
            <a:r>
              <a:rPr lang="en-GB" sz="2400" dirty="0">
                <a:solidFill>
                  <a:schemeClr val="accent1">
                    <a:lumMod val="75000"/>
                  </a:schemeClr>
                </a:solidFill>
                <a:latin typeface="Arial" charset="0"/>
                <a:cs typeface="Arial" charset="0"/>
              </a:rPr>
              <a:t>Help with completion can be obtained from XXXXXXXXXXX</a:t>
            </a:r>
            <a:endParaRPr lang="en-US" dirty="0">
              <a:solidFill>
                <a:schemeClr val="accent1">
                  <a:lumMod val="75000"/>
                </a:schemeClr>
              </a:solidFill>
            </a:endParaRPr>
          </a:p>
        </p:txBody>
      </p:sp>
      <p:cxnSp>
        <p:nvCxnSpPr>
          <p:cNvPr id="8" name="Straight Connector 7">
            <a:extLst>
              <a:ext uri="{FF2B5EF4-FFF2-40B4-BE49-F238E27FC236}">
                <a16:creationId xmlns:a16="http://schemas.microsoft.com/office/drawing/2014/main" id="{76BF03DC-D9A2-49A2-B11E-F416FD670F7B}"/>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49DEF972-2D54-4ABF-BA6F-0144EA292B39}"/>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F98B4AA2-BA88-4965-B2E2-84FF3BD25A07}"/>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6EAA6ACA-B053-46A2-956C-E93574ED7F3A}"/>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56995052-C242-4022-BEF0-B32DB4EE646D}"/>
              </a:ext>
            </a:extLst>
          </p:cNvPr>
          <p:cNvSpPr>
            <a:spLocks noGrp="1"/>
          </p:cNvSpPr>
          <p:nvPr>
            <p:ph type="ftr" sz="quarter" idx="11"/>
          </p:nvPr>
        </p:nvSpPr>
        <p:spPr>
          <a:xfrm>
            <a:off x="1939925" y="6623050"/>
            <a:ext cx="5264150" cy="196850"/>
          </a:xfrm>
        </p:spPr>
        <p:txBody>
          <a:bodyPr/>
          <a:lstStyle/>
          <a:p>
            <a:pPr>
              <a:defRPr/>
            </a:pPr>
            <a:r>
              <a:rPr lang="it-IT" sz="1000" dirty="0"/>
              <a:t>SOP 46 | Associated document 3: SIV Presentation template  v2.0 | 31-Jan-2019</a:t>
            </a:r>
            <a:endParaRPr lang="en-US" sz="10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1C962-3095-4A53-8F4E-B509CBC582D5}"/>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Record Retention and Archiving</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28BBDAAA-6D91-410A-8E77-5343F1C0C123}"/>
              </a:ext>
            </a:extLst>
          </p:cNvPr>
          <p:cNvSpPr>
            <a:spLocks noGrp="1"/>
          </p:cNvSpPr>
          <p:nvPr>
            <p:ph idx="1"/>
          </p:nvPr>
        </p:nvSpPr>
        <p:spPr>
          <a:xfrm>
            <a:off x="457200" y="928688"/>
            <a:ext cx="8229600" cy="5197475"/>
          </a:xfrm>
        </p:spPr>
        <p:txBody>
          <a:bodyPr rtlCol="0">
            <a:normAutofit/>
          </a:bodyPr>
          <a:lstStyle/>
          <a:p>
            <a:pPr eaLnBrk="1" fontAlgn="auto" hangingPunct="1">
              <a:spcAft>
                <a:spcPts val="0"/>
              </a:spcAft>
              <a:buSzPct val="75000"/>
              <a:buFont typeface="Arial" panose="020B0604020202020204" pitchFamily="34" charset="0"/>
              <a:buNone/>
              <a:defRPr/>
            </a:pPr>
            <a:r>
              <a:rPr lang="en-GB" sz="2800" dirty="0">
                <a:solidFill>
                  <a:schemeClr val="accent1">
                    <a:lumMod val="75000"/>
                  </a:schemeClr>
                </a:solidFill>
              </a:rPr>
              <a:t>At end of trial:</a:t>
            </a:r>
          </a:p>
          <a:p>
            <a:pPr lvl="1" eaLnBrk="1" fontAlgn="auto" hangingPunct="1">
              <a:spcAft>
                <a:spcPts val="0"/>
              </a:spcAft>
              <a:buSzPct val="80000"/>
              <a:buFont typeface="Arial" panose="020B0604020202020204" pitchFamily="34" charset="0"/>
              <a:buChar char="•"/>
              <a:defRPr/>
            </a:pPr>
            <a:r>
              <a:rPr lang="en-GB" sz="2400" dirty="0">
                <a:solidFill>
                  <a:schemeClr val="accent1">
                    <a:lumMod val="75000"/>
                  </a:schemeClr>
                </a:solidFill>
              </a:rPr>
              <a:t>Following written authorisation from Sponsor, arrangements for confidential destruction will then be made</a:t>
            </a:r>
          </a:p>
          <a:p>
            <a:pPr lvl="1" eaLnBrk="1" fontAlgn="auto" hangingPunct="1">
              <a:spcAft>
                <a:spcPts val="0"/>
              </a:spcAft>
              <a:buSzPct val="80000"/>
              <a:buFont typeface="Arial" panose="020B0604020202020204" pitchFamily="34" charset="0"/>
              <a:buChar char="•"/>
              <a:defRPr/>
            </a:pPr>
            <a:r>
              <a:rPr lang="en-GB" sz="2400" dirty="0">
                <a:solidFill>
                  <a:schemeClr val="accent1">
                    <a:lumMod val="75000"/>
                  </a:schemeClr>
                </a:solidFill>
              </a:rPr>
              <a:t>If an Investigator leaves after the end of the study, all responsibility for archiving should be transferred to a designated person acceptable to the Sponsor</a:t>
            </a:r>
          </a:p>
          <a:p>
            <a:pPr lvl="1" indent="-657225" eaLnBrk="1" fontAlgn="auto" hangingPunct="1">
              <a:spcAft>
                <a:spcPts val="0"/>
              </a:spcAft>
              <a:buSzPct val="80000"/>
              <a:buFont typeface="Arial" charset="0"/>
              <a:buNone/>
              <a:defRPr/>
            </a:pPr>
            <a:endParaRPr lang="en-GB" sz="1600" i="1" dirty="0">
              <a:solidFill>
                <a:srgbClr val="00B050"/>
              </a:solidFill>
              <a:latin typeface="Arial" charset="0"/>
              <a:cs typeface="Arial" charset="0"/>
            </a:endParaRPr>
          </a:p>
          <a:p>
            <a:pPr lvl="1" indent="-657225" eaLnBrk="1" fontAlgn="auto" hangingPunct="1">
              <a:spcAft>
                <a:spcPts val="0"/>
              </a:spcAft>
              <a:buSzPct val="80000"/>
              <a:buFont typeface="Arial" charset="0"/>
              <a:buNone/>
              <a:defRPr/>
            </a:pPr>
            <a:r>
              <a:rPr lang="en-GB" sz="1600" i="1" dirty="0">
                <a:solidFill>
                  <a:srgbClr val="00B050"/>
                </a:solidFill>
                <a:latin typeface="Arial" charset="0"/>
                <a:cs typeface="Arial" charset="0"/>
              </a:rPr>
              <a:t>Where do you archive?</a:t>
            </a:r>
          </a:p>
          <a:p>
            <a:pPr lvl="1" indent="-657225" eaLnBrk="1" fontAlgn="auto" hangingPunct="1">
              <a:spcAft>
                <a:spcPts val="0"/>
              </a:spcAft>
              <a:buSzPct val="80000"/>
              <a:buFont typeface="Arial" charset="0"/>
              <a:buNone/>
              <a:defRPr/>
            </a:pPr>
            <a:endParaRPr lang="en-GB" sz="1600" i="1" dirty="0">
              <a:solidFill>
                <a:srgbClr val="00B050"/>
              </a:solidFill>
              <a:latin typeface="Arial" charset="0"/>
              <a:cs typeface="Arial" charset="0"/>
            </a:endParaRPr>
          </a:p>
          <a:p>
            <a:pPr lvl="1" indent="-657225" eaLnBrk="1" fontAlgn="auto" hangingPunct="1">
              <a:spcAft>
                <a:spcPts val="0"/>
              </a:spcAft>
              <a:buSzPct val="80000"/>
              <a:buFont typeface="Arial" charset="0"/>
              <a:buNone/>
              <a:defRPr/>
            </a:pPr>
            <a:r>
              <a:rPr lang="en-GB" sz="1600" i="1" dirty="0">
                <a:solidFill>
                  <a:srgbClr val="00B050"/>
                </a:solidFill>
                <a:latin typeface="Arial" charset="0"/>
                <a:cs typeface="Arial" charset="0"/>
              </a:rPr>
              <a:t>The Sponsor archiving policy is 20 years after the end of trial.</a:t>
            </a:r>
          </a:p>
        </p:txBody>
      </p:sp>
      <p:cxnSp>
        <p:nvCxnSpPr>
          <p:cNvPr id="8" name="Straight Connector 7">
            <a:extLst>
              <a:ext uri="{FF2B5EF4-FFF2-40B4-BE49-F238E27FC236}">
                <a16:creationId xmlns:a16="http://schemas.microsoft.com/office/drawing/2014/main" id="{229EA202-831D-4A44-98D9-872798B341C4}"/>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F27BD540-713F-43E0-9779-A8E7501B7686}"/>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D06F0C33-028C-4756-B04C-AA3A21DA0D18}"/>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55D8EE8-87D0-4245-9E3E-02435B8893E0}"/>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52448EAA-4891-48FA-B875-64CCD9B1A156}"/>
              </a:ext>
            </a:extLst>
          </p:cNvPr>
          <p:cNvSpPr>
            <a:spLocks noGrp="1"/>
          </p:cNvSpPr>
          <p:nvPr>
            <p:ph type="ftr" sz="quarter" idx="11"/>
          </p:nvPr>
        </p:nvSpPr>
        <p:spPr>
          <a:xfrm>
            <a:off x="1939925" y="6623050"/>
            <a:ext cx="5264150" cy="196850"/>
          </a:xfrm>
        </p:spPr>
        <p:txBody>
          <a:bodyPr/>
          <a:lstStyle/>
          <a:p>
            <a:pPr>
              <a:defRPr/>
            </a:pPr>
            <a:r>
              <a:rPr lang="it-IT" sz="1000" dirty="0"/>
              <a:t>SOP 46 | Associated document 3: SIV Presentation template  v2.0 | 31-Jan-2019</a:t>
            </a:r>
            <a:endParaRPr lang="en-US" sz="10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89D46-27AD-41C5-B53C-F9BB6BD5E056}"/>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Monitoring</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5BFDCFF4-C687-4E9A-81EE-183C11EE8206}"/>
              </a:ext>
            </a:extLst>
          </p:cNvPr>
          <p:cNvSpPr>
            <a:spLocks noGrp="1"/>
          </p:cNvSpPr>
          <p:nvPr>
            <p:ph idx="1"/>
          </p:nvPr>
        </p:nvSpPr>
        <p:spPr>
          <a:xfrm>
            <a:off x="500063" y="928688"/>
            <a:ext cx="8229600" cy="5197475"/>
          </a:xfrm>
        </p:spPr>
        <p:txBody>
          <a:bodyPr rtlCol="0">
            <a:normAutofit/>
          </a:bodyPr>
          <a:lstStyle/>
          <a:p>
            <a:pPr lvl="1" eaLnBrk="1" fontAlgn="auto" hangingPunct="1">
              <a:spcAft>
                <a:spcPts val="0"/>
              </a:spcAft>
              <a:buSzPct val="80000"/>
              <a:buFont typeface="Arial" panose="020B0604020202020204" pitchFamily="34" charset="0"/>
              <a:buChar char="•"/>
              <a:defRPr/>
            </a:pPr>
            <a:endParaRPr lang="en-GB" sz="100" dirty="0">
              <a:solidFill>
                <a:schemeClr val="accent1">
                  <a:lumMod val="75000"/>
                </a:schemeClr>
              </a:solidFill>
              <a:latin typeface="Arial" charset="0"/>
              <a:cs typeface="Arial" charset="0"/>
            </a:endParaRPr>
          </a:p>
          <a:p>
            <a:pPr eaLnBrk="1" fontAlgn="auto" hangingPunct="1">
              <a:spcAft>
                <a:spcPts val="0"/>
              </a:spcAft>
              <a:buSzPct val="75000"/>
              <a:buNone/>
              <a:defRPr/>
            </a:pPr>
            <a:r>
              <a:rPr lang="en-GB" sz="2000" dirty="0">
                <a:solidFill>
                  <a:schemeClr val="accent1">
                    <a:lumMod val="75000"/>
                  </a:schemeClr>
                </a:solidFill>
                <a:latin typeface="Arial"/>
                <a:cs typeface="Arial"/>
              </a:rPr>
              <a:t>&lt;&lt; insert frequency &gt;&gt; site visits by Trial Coordinator</a:t>
            </a:r>
          </a:p>
          <a:p>
            <a:pPr marL="721995" lvl="1" indent="-264795" eaLnBrk="1" fontAlgn="auto" hangingPunct="1">
              <a:spcAft>
                <a:spcPts val="0"/>
              </a:spcAft>
              <a:buSzPct val="80000"/>
              <a:buFont typeface="Arial" panose="020B0604020202020204" pitchFamily="34" charset="0"/>
              <a:buChar char="•"/>
              <a:defRPr/>
            </a:pPr>
            <a:r>
              <a:rPr lang="en-GB" sz="1600" dirty="0">
                <a:solidFill>
                  <a:schemeClr val="accent1">
                    <a:lumMod val="75000"/>
                  </a:schemeClr>
                </a:solidFill>
                <a:latin typeface="Arial" charset="0"/>
                <a:cs typeface="Arial" charset="0"/>
              </a:rPr>
              <a:t>Review of site file</a:t>
            </a:r>
          </a:p>
          <a:p>
            <a:pPr lvl="1" eaLnBrk="1" fontAlgn="auto" hangingPunct="1">
              <a:spcAft>
                <a:spcPts val="0"/>
              </a:spcAft>
              <a:buSzPct val="80000"/>
              <a:buFont typeface="Arial" panose="020B0604020202020204" pitchFamily="34" charset="0"/>
              <a:buChar char="•"/>
              <a:defRPr/>
            </a:pPr>
            <a:r>
              <a:rPr lang="en-GB" sz="1600" dirty="0">
                <a:solidFill>
                  <a:schemeClr val="accent1">
                    <a:lumMod val="75000"/>
                  </a:schemeClr>
                </a:solidFill>
                <a:latin typeface="Arial" charset="0"/>
                <a:cs typeface="Arial" charset="0"/>
              </a:rPr>
              <a:t>Consents</a:t>
            </a:r>
          </a:p>
          <a:p>
            <a:pPr lvl="1" eaLnBrk="1" fontAlgn="auto" hangingPunct="1">
              <a:spcAft>
                <a:spcPts val="0"/>
              </a:spcAft>
              <a:buSzPct val="80000"/>
              <a:buFont typeface="Arial" panose="020B0604020202020204" pitchFamily="34" charset="0"/>
              <a:buChar char="•"/>
              <a:defRPr/>
            </a:pPr>
            <a:r>
              <a:rPr lang="en-GB" sz="1600" dirty="0">
                <a:solidFill>
                  <a:schemeClr val="accent1">
                    <a:lumMod val="75000"/>
                  </a:schemeClr>
                </a:solidFill>
                <a:latin typeface="Arial" charset="0"/>
                <a:cs typeface="Arial" charset="0"/>
              </a:rPr>
              <a:t>Fully regulatory documentation</a:t>
            </a:r>
          </a:p>
          <a:p>
            <a:pPr lvl="1" eaLnBrk="1" fontAlgn="auto" hangingPunct="1">
              <a:spcAft>
                <a:spcPts val="0"/>
              </a:spcAft>
              <a:buSzPct val="80000"/>
              <a:buFont typeface="Arial" panose="020B0604020202020204" pitchFamily="34" charset="0"/>
              <a:buChar char="•"/>
              <a:defRPr/>
            </a:pPr>
            <a:r>
              <a:rPr lang="en-GB" sz="1600" dirty="0">
                <a:solidFill>
                  <a:schemeClr val="accent1">
                    <a:lumMod val="75000"/>
                  </a:schemeClr>
                </a:solidFill>
                <a:latin typeface="Arial" charset="0"/>
                <a:cs typeface="Arial" charset="0"/>
              </a:rPr>
              <a:t>Current protocol, PIS, CF present</a:t>
            </a:r>
          </a:p>
          <a:p>
            <a:pPr lvl="1" eaLnBrk="1" fontAlgn="auto" hangingPunct="1">
              <a:spcAft>
                <a:spcPts val="0"/>
              </a:spcAft>
              <a:buSzPct val="80000"/>
              <a:buFont typeface="Arial" panose="020B0604020202020204" pitchFamily="34" charset="0"/>
              <a:buChar char="•"/>
              <a:defRPr/>
            </a:pPr>
            <a:r>
              <a:rPr lang="en-GB" sz="1600" dirty="0">
                <a:solidFill>
                  <a:schemeClr val="accent1">
                    <a:lumMod val="75000"/>
                  </a:schemeClr>
                </a:solidFill>
                <a:latin typeface="Arial" charset="0"/>
                <a:cs typeface="Arial" charset="0"/>
              </a:rPr>
              <a:t>SAEs</a:t>
            </a:r>
          </a:p>
          <a:p>
            <a:pPr lvl="1" eaLnBrk="1" fontAlgn="auto" hangingPunct="1">
              <a:spcAft>
                <a:spcPts val="0"/>
              </a:spcAft>
              <a:buSzPct val="80000"/>
              <a:buFont typeface="Arial" panose="020B0604020202020204" pitchFamily="34" charset="0"/>
              <a:buChar char="•"/>
              <a:defRPr/>
            </a:pPr>
            <a:r>
              <a:rPr lang="en-GB" sz="1600" dirty="0">
                <a:solidFill>
                  <a:schemeClr val="accent1">
                    <a:lumMod val="75000"/>
                  </a:schemeClr>
                </a:solidFill>
                <a:latin typeface="Arial" charset="0"/>
                <a:cs typeface="Arial" charset="0"/>
              </a:rPr>
              <a:t>Enrolment and screening logs</a:t>
            </a:r>
          </a:p>
          <a:p>
            <a:pPr lvl="1" eaLnBrk="1" fontAlgn="auto" hangingPunct="1">
              <a:spcAft>
                <a:spcPts val="0"/>
              </a:spcAft>
              <a:buSzPct val="80000"/>
              <a:buFont typeface="Arial" panose="020B0604020202020204" pitchFamily="34" charset="0"/>
              <a:buChar char="•"/>
              <a:defRPr/>
            </a:pPr>
            <a:r>
              <a:rPr lang="en-GB" sz="1600" dirty="0">
                <a:solidFill>
                  <a:schemeClr val="accent1">
                    <a:lumMod val="75000"/>
                  </a:schemeClr>
                </a:solidFill>
                <a:latin typeface="Arial" charset="0"/>
                <a:cs typeface="Arial" charset="0"/>
              </a:rPr>
              <a:t>Delegation Logs; CVs and GCP training</a:t>
            </a:r>
          </a:p>
          <a:p>
            <a:pPr lvl="1" eaLnBrk="1" fontAlgn="auto" hangingPunct="1">
              <a:spcAft>
                <a:spcPts val="0"/>
              </a:spcAft>
              <a:buSzPct val="80000"/>
              <a:buFont typeface="Arial" panose="020B0604020202020204" pitchFamily="34" charset="0"/>
              <a:buChar char="•"/>
              <a:defRPr/>
            </a:pPr>
            <a:r>
              <a:rPr lang="en-GB" sz="1600" dirty="0">
                <a:solidFill>
                  <a:schemeClr val="accent1">
                    <a:lumMod val="75000"/>
                  </a:schemeClr>
                </a:solidFill>
                <a:latin typeface="Arial" charset="0"/>
                <a:cs typeface="Arial" charset="0"/>
              </a:rPr>
              <a:t>Review of pharmacy - Accountability logs, Temperature logs, Destruction logs, Pharmacy file</a:t>
            </a:r>
          </a:p>
          <a:p>
            <a:pPr lvl="1" eaLnBrk="1" fontAlgn="auto" hangingPunct="1">
              <a:spcAft>
                <a:spcPts val="0"/>
              </a:spcAft>
              <a:buSzPct val="80000"/>
              <a:buFont typeface="Arial" panose="020B0604020202020204" pitchFamily="34" charset="0"/>
              <a:buChar char="•"/>
              <a:defRPr/>
            </a:pPr>
            <a:r>
              <a:rPr lang="en-GB" sz="1600" dirty="0">
                <a:solidFill>
                  <a:schemeClr val="accent1">
                    <a:lumMod val="75000"/>
                  </a:schemeClr>
                </a:solidFill>
                <a:latin typeface="Arial" charset="0"/>
                <a:cs typeface="Arial" charset="0"/>
              </a:rPr>
              <a:t>Source data verification - will involve direct access to patient notes; missing data will be sought, unless confirmed as not available</a:t>
            </a:r>
          </a:p>
          <a:p>
            <a:pPr lvl="1" eaLnBrk="1" fontAlgn="auto" hangingPunct="1">
              <a:spcAft>
                <a:spcPts val="0"/>
              </a:spcAft>
              <a:buSzPct val="80000"/>
              <a:buFont typeface="Arial" panose="020B0604020202020204" pitchFamily="34" charset="0"/>
              <a:buChar char="•"/>
              <a:defRPr/>
            </a:pPr>
            <a:endParaRPr lang="en-GB" sz="1600" dirty="0">
              <a:solidFill>
                <a:schemeClr val="accent1">
                  <a:lumMod val="75000"/>
                </a:schemeClr>
              </a:solidFill>
              <a:latin typeface="Arial" charset="0"/>
              <a:cs typeface="Arial" charset="0"/>
            </a:endParaRPr>
          </a:p>
          <a:p>
            <a:pPr lvl="1" indent="-657225" eaLnBrk="1" fontAlgn="auto" hangingPunct="1">
              <a:spcAft>
                <a:spcPts val="0"/>
              </a:spcAft>
              <a:buSzPct val="80000"/>
              <a:buFont typeface="Arial" charset="0"/>
              <a:buNone/>
              <a:defRPr/>
            </a:pPr>
            <a:r>
              <a:rPr lang="en-GB" sz="1600" i="1" dirty="0">
                <a:solidFill>
                  <a:srgbClr val="00B050"/>
                </a:solidFill>
                <a:latin typeface="Arial" charset="0"/>
                <a:cs typeface="Arial" charset="0"/>
              </a:rPr>
              <a:t>Who should be contacted to arrange monitoring visits?</a:t>
            </a:r>
          </a:p>
          <a:p>
            <a:pPr lvl="1" indent="-657225" eaLnBrk="1" fontAlgn="auto" hangingPunct="1">
              <a:spcAft>
                <a:spcPts val="0"/>
              </a:spcAft>
              <a:buSzPct val="80000"/>
              <a:buFont typeface="Arial" charset="0"/>
              <a:buNone/>
              <a:defRPr/>
            </a:pPr>
            <a:r>
              <a:rPr lang="en-GB" sz="1600" i="1" dirty="0">
                <a:solidFill>
                  <a:srgbClr val="00B050"/>
                </a:solidFill>
                <a:latin typeface="Arial" charset="0"/>
                <a:cs typeface="Arial" charset="0"/>
              </a:rPr>
              <a:t>Where will monitoring visits occur?</a:t>
            </a:r>
          </a:p>
          <a:p>
            <a:pPr lvl="1" indent="-657225" eaLnBrk="1" fontAlgn="auto" hangingPunct="1">
              <a:spcAft>
                <a:spcPts val="0"/>
              </a:spcAft>
              <a:buSzPct val="80000"/>
              <a:buFont typeface="Arial" charset="0"/>
              <a:buNone/>
              <a:defRPr/>
            </a:pPr>
            <a:r>
              <a:rPr lang="en-GB" sz="1600" i="1" dirty="0">
                <a:solidFill>
                  <a:srgbClr val="00B050"/>
                </a:solidFill>
                <a:latin typeface="Arial" charset="0"/>
                <a:cs typeface="Arial" charset="0"/>
              </a:rPr>
              <a:t>Is there a restriction on the number of patient notes allowed at any one visit?</a:t>
            </a:r>
          </a:p>
          <a:p>
            <a:pPr marL="742950" indent="-657225" eaLnBrk="1" fontAlgn="auto" hangingPunct="1">
              <a:spcAft>
                <a:spcPts val="0"/>
              </a:spcAft>
              <a:buFont typeface="Arial" charset="0"/>
              <a:buNone/>
              <a:defRPr/>
            </a:pPr>
            <a:endParaRPr lang="en-US" i="1" dirty="0">
              <a:solidFill>
                <a:srgbClr val="00B050"/>
              </a:solidFill>
            </a:endParaRPr>
          </a:p>
        </p:txBody>
      </p:sp>
      <p:cxnSp>
        <p:nvCxnSpPr>
          <p:cNvPr id="8" name="Straight Connector 7">
            <a:extLst>
              <a:ext uri="{FF2B5EF4-FFF2-40B4-BE49-F238E27FC236}">
                <a16:creationId xmlns:a16="http://schemas.microsoft.com/office/drawing/2014/main" id="{C2A18380-C59D-4F49-B427-378C277D08BF}"/>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6087AF0-5B5F-4730-B18B-09F6C104BA86}"/>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C04B9A9E-1088-4881-B70C-556E920B0649}"/>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823AFD2A-083A-42B0-9074-18D7025AFE43}"/>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1CC44472-B392-45EC-8181-D16A97243859}"/>
              </a:ext>
            </a:extLst>
          </p:cNvPr>
          <p:cNvSpPr>
            <a:spLocks noGrp="1"/>
          </p:cNvSpPr>
          <p:nvPr>
            <p:ph type="ftr" sz="quarter" idx="11"/>
          </p:nvPr>
        </p:nvSpPr>
        <p:spPr>
          <a:xfrm>
            <a:off x="1939925" y="6623050"/>
            <a:ext cx="5264150" cy="196850"/>
          </a:xfrm>
        </p:spPr>
        <p:txBody>
          <a:bodyPr/>
          <a:lstStyle/>
          <a:p>
            <a:pPr>
              <a:defRPr/>
            </a:pPr>
            <a:r>
              <a:rPr lang="it-IT" sz="1000" dirty="0"/>
              <a:t>SOP 46 | Associated document 3: SIV Presentation template  v2.0 | 31-Jan-2019</a:t>
            </a:r>
            <a:endParaRPr lang="en-US" sz="10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CC828-EFC1-430B-93C7-AA0D416C58E1}"/>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Audit</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9BDD6F4B-1A32-464C-86FF-1FA296F4A26A}"/>
              </a:ext>
            </a:extLst>
          </p:cNvPr>
          <p:cNvSpPr>
            <a:spLocks noGrp="1"/>
          </p:cNvSpPr>
          <p:nvPr>
            <p:ph idx="1"/>
          </p:nvPr>
        </p:nvSpPr>
        <p:spPr>
          <a:xfrm>
            <a:off x="457200" y="928688"/>
            <a:ext cx="8229600" cy="5197475"/>
          </a:xfrm>
        </p:spPr>
        <p:txBody>
          <a:bodyPr rtlCol="0">
            <a:normAutofit/>
          </a:bodyPr>
          <a:lstStyle/>
          <a:p>
            <a:pPr eaLnBrk="1" fontAlgn="auto" hangingPunct="1">
              <a:spcAft>
                <a:spcPts val="0"/>
              </a:spcAft>
              <a:buSzPct val="75000"/>
              <a:defRPr/>
            </a:pPr>
            <a:r>
              <a:rPr lang="en-GB" dirty="0">
                <a:solidFill>
                  <a:schemeClr val="accent1">
                    <a:lumMod val="75000"/>
                  </a:schemeClr>
                </a:solidFill>
              </a:rPr>
              <a:t>This study may be audited by the Sponsor or competent authority</a:t>
            </a:r>
          </a:p>
          <a:p>
            <a:pPr eaLnBrk="1" fontAlgn="auto" hangingPunct="1">
              <a:spcAft>
                <a:spcPts val="0"/>
              </a:spcAft>
              <a:buSzPct val="75000"/>
              <a:defRPr/>
            </a:pPr>
            <a:r>
              <a:rPr lang="en-GB" dirty="0">
                <a:solidFill>
                  <a:schemeClr val="accent1">
                    <a:lumMod val="75000"/>
                  </a:schemeClr>
                </a:solidFill>
              </a:rPr>
              <a:t>Investigators are obliged to cooperate in any inspection</a:t>
            </a:r>
          </a:p>
          <a:p>
            <a:pPr eaLnBrk="1" fontAlgn="auto" hangingPunct="1">
              <a:spcAft>
                <a:spcPts val="0"/>
              </a:spcAft>
              <a:buSzPct val="75000"/>
              <a:defRPr/>
            </a:pPr>
            <a:r>
              <a:rPr lang="en-GB" dirty="0">
                <a:solidFill>
                  <a:schemeClr val="accent1">
                    <a:lumMod val="75000"/>
                  </a:schemeClr>
                </a:solidFill>
              </a:rPr>
              <a:t>Investigators must tell the Trial Coordinator immediately if they are being audited by a competent authority</a:t>
            </a:r>
          </a:p>
          <a:p>
            <a:pPr lvl="1" indent="-657225" eaLnBrk="1" fontAlgn="auto" hangingPunct="1">
              <a:spcAft>
                <a:spcPts val="0"/>
              </a:spcAft>
              <a:buSzPct val="80000"/>
              <a:buFont typeface="Arial" charset="0"/>
              <a:buNone/>
              <a:defRPr/>
            </a:pPr>
            <a:endParaRPr lang="en-GB" sz="1600" i="1" dirty="0">
              <a:solidFill>
                <a:srgbClr val="00B050"/>
              </a:solidFill>
              <a:latin typeface="Arial" charset="0"/>
              <a:cs typeface="Arial" charset="0"/>
            </a:endParaRPr>
          </a:p>
          <a:p>
            <a:pPr lvl="1" indent="-657225" eaLnBrk="1" fontAlgn="auto" hangingPunct="1">
              <a:spcAft>
                <a:spcPts val="0"/>
              </a:spcAft>
              <a:buSzPct val="80000"/>
              <a:buFont typeface="Arial" charset="0"/>
              <a:buNone/>
              <a:defRPr/>
            </a:pPr>
            <a:r>
              <a:rPr lang="en-GB" sz="1600" i="1" dirty="0">
                <a:solidFill>
                  <a:srgbClr val="00B050"/>
                </a:solidFill>
                <a:latin typeface="Arial" charset="0"/>
                <a:cs typeface="Arial" charset="0"/>
              </a:rPr>
              <a:t>When were you last inspected by the MHRA?</a:t>
            </a:r>
          </a:p>
          <a:p>
            <a:pPr lvl="1" indent="-657225" eaLnBrk="1" fontAlgn="auto" hangingPunct="1">
              <a:spcAft>
                <a:spcPts val="0"/>
              </a:spcAft>
              <a:buSzPct val="80000"/>
              <a:buFont typeface="Arial" charset="0"/>
              <a:buNone/>
              <a:defRPr/>
            </a:pPr>
            <a:r>
              <a:rPr lang="en-GB" sz="1600" i="1" dirty="0">
                <a:solidFill>
                  <a:srgbClr val="00B050"/>
                </a:solidFill>
                <a:latin typeface="Arial" charset="0"/>
                <a:cs typeface="Arial" charset="0"/>
              </a:rPr>
              <a:t>Were there any critical findings?</a:t>
            </a:r>
          </a:p>
          <a:p>
            <a:pPr eaLnBrk="1" fontAlgn="auto" hangingPunct="1">
              <a:spcAft>
                <a:spcPts val="0"/>
              </a:spcAft>
              <a:defRPr/>
            </a:pPr>
            <a:endParaRPr lang="en-US" dirty="0">
              <a:solidFill>
                <a:schemeClr val="accent1">
                  <a:lumMod val="75000"/>
                </a:schemeClr>
              </a:solidFill>
            </a:endParaRPr>
          </a:p>
        </p:txBody>
      </p:sp>
      <p:cxnSp>
        <p:nvCxnSpPr>
          <p:cNvPr id="8" name="Straight Connector 7">
            <a:extLst>
              <a:ext uri="{FF2B5EF4-FFF2-40B4-BE49-F238E27FC236}">
                <a16:creationId xmlns:a16="http://schemas.microsoft.com/office/drawing/2014/main" id="{26B99911-3A98-4029-A248-5496B62D39B3}"/>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678222C9-E155-4CDF-8A3A-81C748199F4F}"/>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229EB1E8-F78A-4A5B-B7D9-AA29F666DE4B}"/>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17A5B70-6863-4D69-B505-9A60438C37B6}"/>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A198B5B3-54DE-40C7-8AAE-5F8308847F38}"/>
              </a:ext>
            </a:extLst>
          </p:cNvPr>
          <p:cNvSpPr>
            <a:spLocks noGrp="1"/>
          </p:cNvSpPr>
          <p:nvPr>
            <p:ph type="ftr" sz="quarter" idx="11"/>
          </p:nvPr>
        </p:nvSpPr>
        <p:spPr>
          <a:xfrm>
            <a:off x="1939925" y="6623050"/>
            <a:ext cx="5264150" cy="196850"/>
          </a:xfrm>
        </p:spPr>
        <p:txBody>
          <a:bodyPr/>
          <a:lstStyle/>
          <a:p>
            <a:pPr>
              <a:defRPr/>
            </a:pPr>
            <a:r>
              <a:rPr lang="it-IT" sz="1000" dirty="0"/>
              <a:t>SOP 46 | Associated document 3: SIV Presentation template  v2.0 | 31-Jan-2019</a:t>
            </a:r>
            <a:endParaRPr lang="en-US" sz="10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DBE1-E476-4322-A580-F5297B449009}"/>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Deviations and Breaches</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926F9E3A-CBBF-449C-BACD-2DFFBF8930AB}"/>
              </a:ext>
            </a:extLst>
          </p:cNvPr>
          <p:cNvSpPr>
            <a:spLocks noGrp="1"/>
          </p:cNvSpPr>
          <p:nvPr>
            <p:ph idx="1"/>
          </p:nvPr>
        </p:nvSpPr>
        <p:spPr>
          <a:xfrm>
            <a:off x="500063" y="1000125"/>
            <a:ext cx="8229600" cy="5197475"/>
          </a:xfrm>
        </p:spPr>
        <p:txBody>
          <a:bodyPr rtlCol="0">
            <a:normAutofit/>
          </a:bodyPr>
          <a:lstStyle/>
          <a:p>
            <a:pPr eaLnBrk="1" fontAlgn="auto" hangingPunct="1">
              <a:spcAft>
                <a:spcPts val="0"/>
              </a:spcAft>
              <a:buSzPct val="75000"/>
              <a:buFont typeface="Arial" panose="020B0604020202020204" pitchFamily="34" charset="0"/>
              <a:buNone/>
              <a:defRPr/>
            </a:pPr>
            <a:r>
              <a:rPr lang="en-GB" sz="2400" dirty="0">
                <a:solidFill>
                  <a:schemeClr val="accent1">
                    <a:lumMod val="75000"/>
                  </a:schemeClr>
                </a:solidFill>
              </a:rPr>
              <a:t>Protocol deviations (including missed or delayed tests) must be reported to the coordinating centre as soon as possible.</a:t>
            </a:r>
          </a:p>
          <a:p>
            <a:pPr eaLnBrk="1" fontAlgn="auto" hangingPunct="1">
              <a:spcAft>
                <a:spcPts val="0"/>
              </a:spcAft>
              <a:buSzPct val="75000"/>
              <a:buFont typeface="Arial" panose="020B0604020202020204" pitchFamily="34" charset="0"/>
              <a:buNone/>
              <a:defRPr/>
            </a:pPr>
            <a:endParaRPr lang="en-GB" sz="2400" dirty="0">
              <a:solidFill>
                <a:schemeClr val="accent1">
                  <a:lumMod val="75000"/>
                </a:schemeClr>
              </a:solidFill>
            </a:endParaRPr>
          </a:p>
          <a:p>
            <a:pPr eaLnBrk="1" fontAlgn="auto" hangingPunct="1">
              <a:spcAft>
                <a:spcPts val="0"/>
              </a:spcAft>
              <a:buSzPct val="75000"/>
              <a:buFont typeface="Arial" panose="020B0604020202020204" pitchFamily="34" charset="0"/>
              <a:buNone/>
              <a:defRPr/>
            </a:pPr>
            <a:r>
              <a:rPr lang="en-GB" sz="2400" dirty="0">
                <a:solidFill>
                  <a:schemeClr val="accent1">
                    <a:lumMod val="75000"/>
                  </a:schemeClr>
                </a:solidFill>
              </a:rPr>
              <a:t>Serious breaches in GCP or trial protocol</a:t>
            </a:r>
          </a:p>
          <a:p>
            <a:pPr lvl="1" eaLnBrk="1" fontAlgn="auto" hangingPunct="1">
              <a:spcAft>
                <a:spcPts val="0"/>
              </a:spcAft>
              <a:buSzPct val="80000"/>
              <a:buFont typeface="Arial" panose="020B0604020202020204" pitchFamily="34" charset="0"/>
              <a:buChar char="•"/>
              <a:defRPr/>
            </a:pPr>
            <a:r>
              <a:rPr lang="en-GB" sz="2200" dirty="0">
                <a:solidFill>
                  <a:schemeClr val="accent1">
                    <a:lumMod val="75000"/>
                  </a:schemeClr>
                </a:solidFill>
              </a:rPr>
              <a:t>A serious breach is a breach which is likely to effect to a significant degree:</a:t>
            </a:r>
          </a:p>
          <a:p>
            <a:pPr marL="1200150" lvl="2" indent="-285750" eaLnBrk="1" fontAlgn="auto" hangingPunct="1">
              <a:spcAft>
                <a:spcPts val="0"/>
              </a:spcAft>
              <a:buSzPct val="80000"/>
              <a:defRPr/>
            </a:pPr>
            <a:r>
              <a:rPr lang="en-GB" sz="2200" dirty="0">
                <a:solidFill>
                  <a:schemeClr val="accent1">
                    <a:lumMod val="75000"/>
                  </a:schemeClr>
                </a:solidFill>
              </a:rPr>
              <a:t>Safety or physical or mental integrity of trial subjects</a:t>
            </a:r>
          </a:p>
          <a:p>
            <a:pPr marL="1200150" lvl="2" indent="-285750" eaLnBrk="1" fontAlgn="auto" hangingPunct="1">
              <a:spcAft>
                <a:spcPts val="0"/>
              </a:spcAft>
              <a:buSzPct val="80000"/>
              <a:defRPr/>
            </a:pPr>
            <a:r>
              <a:rPr lang="en-GB" sz="2200" dirty="0">
                <a:solidFill>
                  <a:schemeClr val="accent1">
                    <a:lumMod val="75000"/>
                  </a:schemeClr>
                </a:solidFill>
              </a:rPr>
              <a:t>Scientific value of trial</a:t>
            </a:r>
          </a:p>
          <a:p>
            <a:pPr lvl="1" eaLnBrk="1" fontAlgn="auto" hangingPunct="1">
              <a:spcAft>
                <a:spcPts val="0"/>
              </a:spcAft>
              <a:buSzPct val="80000"/>
              <a:buFont typeface="Arial" panose="020B0604020202020204" pitchFamily="34" charset="0"/>
              <a:buChar char="•"/>
              <a:defRPr/>
            </a:pPr>
            <a:r>
              <a:rPr lang="en-GB" sz="2200" dirty="0">
                <a:solidFill>
                  <a:schemeClr val="accent1">
                    <a:lumMod val="75000"/>
                  </a:schemeClr>
                </a:solidFill>
              </a:rPr>
              <a:t>All trial investigators must promptly notify CI or Sponsor of a serious breach</a:t>
            </a:r>
          </a:p>
          <a:p>
            <a:pPr lvl="1" eaLnBrk="1" fontAlgn="auto" hangingPunct="1">
              <a:spcAft>
                <a:spcPts val="0"/>
              </a:spcAft>
              <a:buSzPct val="80000"/>
              <a:buFont typeface="Arial" panose="020B0604020202020204" pitchFamily="34" charset="0"/>
              <a:buChar char="•"/>
              <a:defRPr/>
            </a:pPr>
            <a:endParaRPr lang="en-GB" sz="2200" dirty="0">
              <a:solidFill>
                <a:schemeClr val="accent1">
                  <a:lumMod val="75000"/>
                </a:schemeClr>
              </a:solidFill>
            </a:endParaRPr>
          </a:p>
          <a:p>
            <a:pPr eaLnBrk="1" fontAlgn="auto" hangingPunct="1">
              <a:spcAft>
                <a:spcPts val="0"/>
              </a:spcAft>
              <a:defRPr/>
            </a:pPr>
            <a:endParaRPr lang="en-US" dirty="0">
              <a:solidFill>
                <a:schemeClr val="accent1">
                  <a:lumMod val="75000"/>
                </a:schemeClr>
              </a:solidFill>
            </a:endParaRPr>
          </a:p>
        </p:txBody>
      </p:sp>
      <p:cxnSp>
        <p:nvCxnSpPr>
          <p:cNvPr id="8" name="Straight Connector 7">
            <a:extLst>
              <a:ext uri="{FF2B5EF4-FFF2-40B4-BE49-F238E27FC236}">
                <a16:creationId xmlns:a16="http://schemas.microsoft.com/office/drawing/2014/main" id="{E926F9CD-DC27-4801-B5C9-1FE2C4A5D90B}"/>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B030DBE-C75C-43F8-8E84-70A43D7463BA}"/>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09F54E34-39A0-428C-9269-60AFE413F9DA}"/>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5213A64-5442-4E90-B047-340242CA4DB9}"/>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C7734F08-C44A-46D9-AC83-721A075CB18B}"/>
              </a:ext>
            </a:extLst>
          </p:cNvPr>
          <p:cNvSpPr>
            <a:spLocks noGrp="1"/>
          </p:cNvSpPr>
          <p:nvPr>
            <p:ph type="ftr" sz="quarter" idx="11"/>
          </p:nvPr>
        </p:nvSpPr>
        <p:spPr>
          <a:xfrm>
            <a:off x="1939925" y="6623050"/>
            <a:ext cx="5264150" cy="196850"/>
          </a:xfrm>
        </p:spPr>
        <p:txBody>
          <a:bodyPr/>
          <a:lstStyle/>
          <a:p>
            <a:pPr>
              <a:defRPr/>
            </a:pPr>
            <a:r>
              <a:rPr lang="it-IT" sz="1000" dirty="0"/>
              <a:t>SOP 46 | Associated document 3: SIV Presentation template  v2.0 | 31-Jan-2019</a:t>
            </a:r>
            <a:endParaRPr lang="en-US" sz="1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04965-7905-4A97-8787-04737090C58B}"/>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Current study status</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BBFA2C0C-AB15-4912-A4B4-F2BA6A60DE61}"/>
              </a:ext>
            </a:extLst>
          </p:cNvPr>
          <p:cNvSpPr>
            <a:spLocks noGrp="1"/>
          </p:cNvSpPr>
          <p:nvPr>
            <p:ph idx="1"/>
          </p:nvPr>
        </p:nvSpPr>
        <p:spPr>
          <a:xfrm>
            <a:off x="457200" y="1000125"/>
            <a:ext cx="8229600" cy="5126038"/>
          </a:xfrm>
        </p:spPr>
        <p:txBody>
          <a:bodyPr rtlCol="0">
            <a:normAutofit/>
          </a:bodyPr>
          <a:lstStyle/>
          <a:p>
            <a:pPr eaLnBrk="1" fontAlgn="auto" hangingPunct="1">
              <a:spcAft>
                <a:spcPts val="0"/>
              </a:spcAft>
              <a:buFont typeface="Arial" charset="0"/>
              <a:buNone/>
              <a:defRPr/>
            </a:pPr>
            <a:r>
              <a:rPr lang="en-US" dirty="0">
                <a:solidFill>
                  <a:schemeClr val="accent1">
                    <a:lumMod val="75000"/>
                  </a:schemeClr>
                </a:solidFill>
              </a:rPr>
              <a:t>Include details of no. sites (open &amp; planned), no. patients enrolled, details of any SAEs to date, any amendments in the pipeline, date opened to recruitment, proposed close to recruitment date etc</a:t>
            </a:r>
          </a:p>
          <a:p>
            <a:pPr eaLnBrk="1" fontAlgn="auto" hangingPunct="1">
              <a:spcAft>
                <a:spcPts val="0"/>
              </a:spcAft>
              <a:defRPr/>
            </a:pPr>
            <a:endParaRPr lang="en-US" dirty="0">
              <a:solidFill>
                <a:schemeClr val="accent1">
                  <a:lumMod val="75000"/>
                </a:schemeClr>
              </a:solidFill>
            </a:endParaRPr>
          </a:p>
          <a:p>
            <a:pPr eaLnBrk="1" fontAlgn="auto" hangingPunct="1">
              <a:spcAft>
                <a:spcPts val="0"/>
              </a:spcAft>
              <a:defRPr/>
            </a:pPr>
            <a:endParaRPr lang="en-US" dirty="0">
              <a:solidFill>
                <a:schemeClr val="accent1">
                  <a:lumMod val="75000"/>
                </a:schemeClr>
              </a:solidFill>
            </a:endParaRPr>
          </a:p>
        </p:txBody>
      </p:sp>
      <p:sp>
        <p:nvSpPr>
          <p:cNvPr id="7" name="Footer Placeholder 1">
            <a:extLst>
              <a:ext uri="{FF2B5EF4-FFF2-40B4-BE49-F238E27FC236}">
                <a16:creationId xmlns:a16="http://schemas.microsoft.com/office/drawing/2014/main" id="{6B391617-B2DB-4E0A-946B-46DF81B3551B}"/>
              </a:ext>
            </a:extLst>
          </p:cNvPr>
          <p:cNvSpPr>
            <a:spLocks noGrp="1"/>
          </p:cNvSpPr>
          <p:nvPr>
            <p:ph type="ftr" sz="quarter" idx="11"/>
          </p:nvPr>
        </p:nvSpPr>
        <p:spPr>
          <a:xfrm>
            <a:off x="1939925" y="6623050"/>
            <a:ext cx="5264150" cy="196850"/>
          </a:xfrm>
        </p:spPr>
        <p:txBody>
          <a:bodyPr/>
          <a:lstStyle/>
          <a:p>
            <a:pPr>
              <a:defRPr/>
            </a:pPr>
            <a:r>
              <a:rPr lang="it-IT" sz="1000" dirty="0"/>
              <a:t>SOP 46 | Associated document 3: SIV Presentation template  v2.0 | 31-Jan-2019</a:t>
            </a:r>
            <a:endParaRPr lang="en-US" sz="10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0EAE7-02AF-4C18-A3D1-2F1D209A0B2F}"/>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Protocol Compliance</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BBA70D34-7D70-4360-8C74-C4C8D704396A}"/>
              </a:ext>
            </a:extLst>
          </p:cNvPr>
          <p:cNvSpPr>
            <a:spLocks noGrp="1"/>
          </p:cNvSpPr>
          <p:nvPr>
            <p:ph idx="1"/>
          </p:nvPr>
        </p:nvSpPr>
        <p:spPr>
          <a:xfrm>
            <a:off x="457200" y="928688"/>
            <a:ext cx="8229600" cy="5197475"/>
          </a:xfrm>
        </p:spPr>
        <p:txBody>
          <a:bodyPr rtlCol="0">
            <a:normAutofit/>
          </a:bodyPr>
          <a:lstStyle/>
          <a:p>
            <a:pPr lvl="1" eaLnBrk="1" fontAlgn="auto" hangingPunct="1">
              <a:spcAft>
                <a:spcPts val="0"/>
              </a:spcAft>
              <a:buSzPct val="80000"/>
              <a:buFont typeface="Arial" charset="0"/>
              <a:buNone/>
              <a:defRPr/>
            </a:pPr>
            <a:endParaRPr lang="en-GB" sz="2200" dirty="0">
              <a:solidFill>
                <a:schemeClr val="accent1">
                  <a:lumMod val="75000"/>
                </a:schemeClr>
              </a:solidFill>
            </a:endParaRPr>
          </a:p>
          <a:p>
            <a:pPr eaLnBrk="1" fontAlgn="auto" hangingPunct="1">
              <a:spcAft>
                <a:spcPts val="0"/>
              </a:spcAft>
              <a:buSzPct val="75000"/>
              <a:buFont typeface="Arial" panose="020B0604020202020204" pitchFamily="34" charset="0"/>
              <a:buNone/>
              <a:defRPr/>
            </a:pPr>
            <a:r>
              <a:rPr lang="en-GB" sz="2400" dirty="0">
                <a:solidFill>
                  <a:schemeClr val="accent1">
                    <a:lumMod val="75000"/>
                  </a:schemeClr>
                </a:solidFill>
              </a:rPr>
              <a:t>Each Principal Investigator must:</a:t>
            </a:r>
          </a:p>
          <a:p>
            <a:pPr lvl="1" eaLnBrk="1" fontAlgn="auto" hangingPunct="1">
              <a:spcAft>
                <a:spcPts val="0"/>
              </a:spcAft>
              <a:buSzPct val="80000"/>
              <a:buFont typeface="Arial" panose="020B0604020202020204" pitchFamily="34" charset="0"/>
              <a:buChar char="•"/>
              <a:defRPr/>
            </a:pPr>
            <a:r>
              <a:rPr lang="en-GB" sz="2200" dirty="0">
                <a:solidFill>
                  <a:schemeClr val="accent1">
                    <a:lumMod val="75000"/>
                  </a:schemeClr>
                </a:solidFill>
              </a:rPr>
              <a:t>Read approved protocol and sign protocol signature page</a:t>
            </a:r>
          </a:p>
          <a:p>
            <a:pPr lvl="1" eaLnBrk="1" fontAlgn="auto" hangingPunct="1">
              <a:spcAft>
                <a:spcPts val="0"/>
              </a:spcAft>
              <a:buSzPct val="80000"/>
              <a:buFont typeface="Arial" panose="020B0604020202020204" pitchFamily="34" charset="0"/>
              <a:buChar char="•"/>
              <a:defRPr/>
            </a:pPr>
            <a:r>
              <a:rPr lang="en-GB" sz="2200" dirty="0">
                <a:solidFill>
                  <a:schemeClr val="accent1">
                    <a:lumMod val="75000"/>
                  </a:schemeClr>
                </a:solidFill>
              </a:rPr>
              <a:t>Adhere to the approved protocol </a:t>
            </a:r>
          </a:p>
          <a:p>
            <a:pPr lvl="1" eaLnBrk="1" fontAlgn="auto" hangingPunct="1">
              <a:spcAft>
                <a:spcPts val="0"/>
              </a:spcAft>
              <a:buSzPct val="80000"/>
              <a:buFont typeface="Arial" panose="020B0604020202020204" pitchFamily="34" charset="0"/>
              <a:buChar char="•"/>
              <a:defRPr/>
            </a:pPr>
            <a:r>
              <a:rPr lang="en-GB" sz="2200" dirty="0">
                <a:solidFill>
                  <a:schemeClr val="accent1">
                    <a:lumMod val="75000"/>
                  </a:schemeClr>
                </a:solidFill>
              </a:rPr>
              <a:t>Be responsible for enrolling only those patients who meet eligibility criteria</a:t>
            </a:r>
          </a:p>
          <a:p>
            <a:pPr eaLnBrk="1" fontAlgn="auto" hangingPunct="1">
              <a:spcAft>
                <a:spcPts val="0"/>
              </a:spcAft>
              <a:defRPr/>
            </a:pPr>
            <a:endParaRPr lang="en-US" dirty="0">
              <a:solidFill>
                <a:schemeClr val="accent1">
                  <a:lumMod val="75000"/>
                </a:schemeClr>
              </a:solidFill>
            </a:endParaRPr>
          </a:p>
        </p:txBody>
      </p:sp>
      <p:cxnSp>
        <p:nvCxnSpPr>
          <p:cNvPr id="8" name="Straight Connector 7">
            <a:extLst>
              <a:ext uri="{FF2B5EF4-FFF2-40B4-BE49-F238E27FC236}">
                <a16:creationId xmlns:a16="http://schemas.microsoft.com/office/drawing/2014/main" id="{4B500274-83A8-45F5-8A3A-BEAEAC760DE9}"/>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68864B7-7831-4BBC-B9A2-DC28A751289E}"/>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E3D39CEE-9ACF-4D16-B7DB-942AEEC21506}"/>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0A24D6C2-EC73-4B8F-A413-530A08CCA097}"/>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261E74E2-F713-42AC-98C8-847009B0B5D9}"/>
              </a:ext>
            </a:extLst>
          </p:cNvPr>
          <p:cNvSpPr>
            <a:spLocks noGrp="1"/>
          </p:cNvSpPr>
          <p:nvPr>
            <p:ph type="ftr" sz="quarter" idx="11"/>
          </p:nvPr>
        </p:nvSpPr>
        <p:spPr>
          <a:xfrm>
            <a:off x="1939925" y="6623050"/>
            <a:ext cx="5264150" cy="196850"/>
          </a:xfrm>
        </p:spPr>
        <p:txBody>
          <a:bodyPr/>
          <a:lstStyle/>
          <a:p>
            <a:pPr>
              <a:defRPr/>
            </a:pPr>
            <a:r>
              <a:rPr lang="it-IT" sz="1000" dirty="0"/>
              <a:t>SOP 46 | Associated document 3: SIV Presentation template  v2.0 | 31-Jan-2019</a:t>
            </a:r>
            <a:endParaRPr lang="en-US" sz="10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F1A9C3-2F36-4D3F-ACC4-FD74CC17002B}"/>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Current Documents</a:t>
            </a:r>
            <a:endParaRPr lang="en-US" b="1" dirty="0">
              <a:solidFill>
                <a:schemeClr val="accent1">
                  <a:lumMod val="75000"/>
                </a:schemeClr>
              </a:solidFill>
            </a:endParaRPr>
          </a:p>
        </p:txBody>
      </p:sp>
      <p:cxnSp>
        <p:nvCxnSpPr>
          <p:cNvPr id="8" name="Straight Connector 7">
            <a:extLst>
              <a:ext uri="{FF2B5EF4-FFF2-40B4-BE49-F238E27FC236}">
                <a16:creationId xmlns:a16="http://schemas.microsoft.com/office/drawing/2014/main" id="{B7F5D078-AA26-4619-B7C6-C305300D4D0F}"/>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CB27A521-6282-47E9-84F4-E0B0B69FCA7F}"/>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1A76BDB-F33A-498E-BB9F-0866695537F5}"/>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1C79F975-E000-4928-B0A6-3AEAC44F5E92}"/>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graphicFrame>
        <p:nvGraphicFramePr>
          <p:cNvPr id="12" name="Table 11">
            <a:extLst>
              <a:ext uri="{FF2B5EF4-FFF2-40B4-BE49-F238E27FC236}">
                <a16:creationId xmlns:a16="http://schemas.microsoft.com/office/drawing/2014/main" id="{7CB4A314-6B4D-4996-9E74-63F8705E1A50}"/>
              </a:ext>
            </a:extLst>
          </p:cNvPr>
          <p:cNvGraphicFramePr>
            <a:graphicFrameLocks noGrp="1"/>
          </p:cNvGraphicFramePr>
          <p:nvPr/>
        </p:nvGraphicFramePr>
        <p:xfrm>
          <a:off x="1143000" y="1000125"/>
          <a:ext cx="7191375" cy="3797300"/>
        </p:xfrm>
        <a:graphic>
          <a:graphicData uri="http://schemas.openxmlformats.org/drawingml/2006/table">
            <a:tbl>
              <a:tblPr firstRow="1" bandRow="1">
                <a:tableStyleId>{5C22544A-7EE6-4342-B048-85BDC9FD1C3A}</a:tableStyleId>
              </a:tblPr>
              <a:tblGrid>
                <a:gridCol w="2397125">
                  <a:extLst>
                    <a:ext uri="{9D8B030D-6E8A-4147-A177-3AD203B41FA5}">
                      <a16:colId xmlns:a16="http://schemas.microsoft.com/office/drawing/2014/main" val="20000"/>
                    </a:ext>
                  </a:extLst>
                </a:gridCol>
                <a:gridCol w="2397125">
                  <a:extLst>
                    <a:ext uri="{9D8B030D-6E8A-4147-A177-3AD203B41FA5}">
                      <a16:colId xmlns:a16="http://schemas.microsoft.com/office/drawing/2014/main" val="20001"/>
                    </a:ext>
                  </a:extLst>
                </a:gridCol>
                <a:gridCol w="2397125">
                  <a:extLst>
                    <a:ext uri="{9D8B030D-6E8A-4147-A177-3AD203B41FA5}">
                      <a16:colId xmlns:a16="http://schemas.microsoft.com/office/drawing/2014/main" val="20002"/>
                    </a:ext>
                  </a:extLst>
                </a:gridCol>
              </a:tblGrid>
              <a:tr h="379730">
                <a:tc>
                  <a:txBody>
                    <a:bodyPr/>
                    <a:lstStyle/>
                    <a:p>
                      <a:pPr algn="ctr"/>
                      <a:r>
                        <a:rPr lang="en-GB" sz="1800" u="none" dirty="0">
                          <a:solidFill>
                            <a:schemeClr val="tx2"/>
                          </a:solidFill>
                        </a:rPr>
                        <a:t>DOCUMENT</a:t>
                      </a: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lumMod val="85000"/>
                      </a:schemeClr>
                    </a:solidFill>
                  </a:tcPr>
                </a:tc>
                <a:tc>
                  <a:txBody>
                    <a:bodyPr/>
                    <a:lstStyle/>
                    <a:p>
                      <a:pPr algn="ctr"/>
                      <a:r>
                        <a:rPr lang="en-GB" sz="1800" u="none" dirty="0">
                          <a:solidFill>
                            <a:schemeClr val="tx2"/>
                          </a:solidFill>
                        </a:rPr>
                        <a:t>VERSION</a:t>
                      </a: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lumMod val="85000"/>
                      </a:schemeClr>
                    </a:solidFill>
                  </a:tcPr>
                </a:tc>
                <a:tc>
                  <a:txBody>
                    <a:bodyPr/>
                    <a:lstStyle/>
                    <a:p>
                      <a:pPr algn="ctr"/>
                      <a:r>
                        <a:rPr lang="en-GB" sz="1800" u="none" dirty="0">
                          <a:solidFill>
                            <a:schemeClr val="tx2"/>
                          </a:solidFill>
                        </a:rPr>
                        <a:t>DATE</a:t>
                      </a: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379730">
                <a:tc>
                  <a:txBody>
                    <a:bodyPr/>
                    <a:lstStyle/>
                    <a:p>
                      <a:r>
                        <a:rPr lang="en-GB" sz="1800" dirty="0">
                          <a:solidFill>
                            <a:schemeClr val="tx2"/>
                          </a:solidFill>
                        </a:rPr>
                        <a:t>Protocol</a:t>
                      </a: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endParaRPr lang="en-GB" sz="1800">
                        <a:solidFill>
                          <a:schemeClr val="tx2"/>
                        </a:solidFill>
                      </a:endParaRP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endParaRPr lang="en-GB" sz="1800" dirty="0">
                        <a:solidFill>
                          <a:schemeClr val="tx2"/>
                        </a:solidFill>
                      </a:endParaRP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79730">
                <a:tc>
                  <a:txBody>
                    <a:bodyPr/>
                    <a:lstStyle/>
                    <a:p>
                      <a:r>
                        <a:rPr lang="en-GB" sz="1800" dirty="0">
                          <a:solidFill>
                            <a:schemeClr val="tx2"/>
                          </a:solidFill>
                        </a:rPr>
                        <a:t>PIS</a:t>
                      </a: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endParaRPr lang="en-GB" sz="1800">
                        <a:solidFill>
                          <a:schemeClr val="tx2"/>
                        </a:solidFill>
                      </a:endParaRP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endParaRPr lang="en-GB" sz="1800">
                        <a:solidFill>
                          <a:schemeClr val="tx2"/>
                        </a:solidFill>
                      </a:endParaRP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79730">
                <a:tc>
                  <a:txBody>
                    <a:bodyPr/>
                    <a:lstStyle/>
                    <a:p>
                      <a:r>
                        <a:rPr lang="en-GB" sz="1800" dirty="0">
                          <a:solidFill>
                            <a:schemeClr val="tx2"/>
                          </a:solidFill>
                        </a:rPr>
                        <a:t>ICF</a:t>
                      </a: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endParaRPr lang="en-GB" sz="1800" dirty="0">
                        <a:solidFill>
                          <a:schemeClr val="tx2"/>
                        </a:solidFill>
                      </a:endParaRP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endParaRPr lang="en-GB" sz="1800">
                        <a:solidFill>
                          <a:schemeClr val="tx2"/>
                        </a:solidFill>
                      </a:endParaRP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79730">
                <a:tc>
                  <a:txBody>
                    <a:bodyPr/>
                    <a:lstStyle/>
                    <a:p>
                      <a:r>
                        <a:rPr lang="en-GB" sz="1800" dirty="0">
                          <a:solidFill>
                            <a:schemeClr val="tx2"/>
                          </a:solidFill>
                        </a:rPr>
                        <a:t>GP Letter</a:t>
                      </a: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endParaRPr lang="en-GB" sz="1800" dirty="0">
                        <a:solidFill>
                          <a:schemeClr val="tx2"/>
                        </a:solidFill>
                      </a:endParaRP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endParaRPr lang="en-GB" sz="1800" dirty="0">
                        <a:solidFill>
                          <a:schemeClr val="tx2"/>
                        </a:solidFill>
                      </a:endParaRP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79730">
                <a:tc>
                  <a:txBody>
                    <a:bodyPr/>
                    <a:lstStyle/>
                    <a:p>
                      <a:r>
                        <a:rPr lang="en-GB" sz="1800" dirty="0">
                          <a:solidFill>
                            <a:schemeClr val="tx2"/>
                          </a:solidFill>
                        </a:rPr>
                        <a:t>CRFs</a:t>
                      </a: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endParaRPr lang="en-GB" sz="1800" dirty="0">
                        <a:solidFill>
                          <a:schemeClr val="tx2"/>
                        </a:solidFill>
                      </a:endParaRP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endParaRPr lang="en-GB" sz="1800" dirty="0">
                        <a:solidFill>
                          <a:schemeClr val="tx2"/>
                        </a:solidFill>
                      </a:endParaRP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79730">
                <a:tc>
                  <a:txBody>
                    <a:bodyPr/>
                    <a:lstStyle/>
                    <a:p>
                      <a:r>
                        <a:rPr lang="en-GB" sz="1800" dirty="0">
                          <a:solidFill>
                            <a:schemeClr val="tx2"/>
                          </a:solidFill>
                        </a:rPr>
                        <a:t>IB</a:t>
                      </a: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endParaRPr lang="en-GB" sz="1800" dirty="0">
                        <a:solidFill>
                          <a:schemeClr val="tx2"/>
                        </a:solidFill>
                      </a:endParaRP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endParaRPr lang="en-GB" sz="1800" dirty="0">
                        <a:solidFill>
                          <a:schemeClr val="tx2"/>
                        </a:solidFill>
                      </a:endParaRP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79730">
                <a:tc>
                  <a:txBody>
                    <a:bodyPr/>
                    <a:lstStyle/>
                    <a:p>
                      <a:r>
                        <a:rPr lang="en-GB" sz="1800" dirty="0">
                          <a:solidFill>
                            <a:schemeClr val="tx2"/>
                          </a:solidFill>
                        </a:rPr>
                        <a:t>SmPC</a:t>
                      </a: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endParaRPr lang="en-GB" sz="1800" dirty="0">
                        <a:solidFill>
                          <a:schemeClr val="tx2"/>
                        </a:solidFill>
                      </a:endParaRP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endParaRPr lang="en-GB" sz="1800" dirty="0">
                        <a:solidFill>
                          <a:schemeClr val="tx2"/>
                        </a:solidFill>
                      </a:endParaRP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79730">
                <a:tc>
                  <a:txBody>
                    <a:bodyPr/>
                    <a:lstStyle/>
                    <a:p>
                      <a:r>
                        <a:rPr lang="en-GB" sz="1800" dirty="0">
                          <a:solidFill>
                            <a:schemeClr val="tx2"/>
                          </a:solidFill>
                        </a:rPr>
                        <a:t>Lab Manual </a:t>
                      </a: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endParaRPr lang="en-GB" sz="1800" dirty="0">
                        <a:solidFill>
                          <a:schemeClr val="tx2"/>
                        </a:solidFill>
                      </a:endParaRP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endParaRPr lang="en-GB" sz="1800" dirty="0">
                        <a:solidFill>
                          <a:schemeClr val="tx2"/>
                        </a:solidFill>
                      </a:endParaRP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r h="379730">
                <a:tc>
                  <a:txBody>
                    <a:bodyPr/>
                    <a:lstStyle/>
                    <a:p>
                      <a:r>
                        <a:rPr lang="en-GB" sz="1800" dirty="0">
                          <a:solidFill>
                            <a:schemeClr val="tx2"/>
                          </a:solidFill>
                        </a:rPr>
                        <a:t>Registration Procedure</a:t>
                      </a: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endParaRPr lang="en-GB" sz="1800" dirty="0">
                        <a:solidFill>
                          <a:schemeClr val="tx2"/>
                        </a:solidFill>
                      </a:endParaRP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tc>
                  <a:txBody>
                    <a:bodyPr/>
                    <a:lstStyle/>
                    <a:p>
                      <a:endParaRPr lang="en-GB" sz="1800" dirty="0">
                        <a:solidFill>
                          <a:schemeClr val="tx2"/>
                        </a:solidFill>
                      </a:endParaRPr>
                    </a:p>
                  </a:txBody>
                  <a:tcPr marT="45715" marB="45715">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bl>
          </a:graphicData>
        </a:graphic>
      </p:graphicFrame>
      <p:sp>
        <p:nvSpPr>
          <p:cNvPr id="49205" name="TextBox 12">
            <a:extLst>
              <a:ext uri="{FF2B5EF4-FFF2-40B4-BE49-F238E27FC236}">
                <a16:creationId xmlns:a16="http://schemas.microsoft.com/office/drawing/2014/main" id="{EA0699CB-E8AB-4926-9422-DB81730C5D0F}"/>
              </a:ext>
            </a:extLst>
          </p:cNvPr>
          <p:cNvSpPr txBox="1">
            <a:spLocks noChangeArrowheads="1"/>
          </p:cNvSpPr>
          <p:nvPr/>
        </p:nvSpPr>
        <p:spPr bwMode="auto">
          <a:xfrm>
            <a:off x="642938" y="5143500"/>
            <a:ext cx="778668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solidFill>
                  <a:schemeClr val="tx2"/>
                </a:solidFill>
                <a:latin typeface="Arial" panose="020B0604020202020204" pitchFamily="34" charset="0"/>
              </a:rPr>
              <a:t>Hard copies provided in the site file  </a:t>
            </a:r>
          </a:p>
          <a:p>
            <a:pPr eaLnBrk="1" hangingPunct="1">
              <a:spcBef>
                <a:spcPct val="0"/>
              </a:spcBef>
              <a:buFontTx/>
              <a:buNone/>
            </a:pPr>
            <a:r>
              <a:rPr lang="en-GB" altLang="en-US" sz="1800">
                <a:solidFill>
                  <a:schemeClr val="tx2"/>
                </a:solidFill>
                <a:latin typeface="Arial" panose="020B0604020202020204" pitchFamily="34" charset="0"/>
              </a:rPr>
              <a:t>Electronic copies of all documents will be provided after this visit</a:t>
            </a:r>
          </a:p>
        </p:txBody>
      </p:sp>
      <p:sp>
        <p:nvSpPr>
          <p:cNvPr id="13" name="Footer Placeholder 1">
            <a:extLst>
              <a:ext uri="{FF2B5EF4-FFF2-40B4-BE49-F238E27FC236}">
                <a16:creationId xmlns:a16="http://schemas.microsoft.com/office/drawing/2014/main" id="{AF590920-8646-4998-93F0-D9F057BE9A68}"/>
              </a:ext>
            </a:extLst>
          </p:cNvPr>
          <p:cNvSpPr>
            <a:spLocks noGrp="1"/>
          </p:cNvSpPr>
          <p:nvPr>
            <p:ph type="ftr" sz="quarter" idx="11"/>
          </p:nvPr>
        </p:nvSpPr>
        <p:spPr>
          <a:xfrm>
            <a:off x="1939925" y="6623050"/>
            <a:ext cx="5264150" cy="196850"/>
          </a:xfrm>
        </p:spPr>
        <p:txBody>
          <a:bodyPr/>
          <a:lstStyle/>
          <a:p>
            <a:pPr>
              <a:defRPr/>
            </a:pPr>
            <a:r>
              <a:rPr lang="it-IT" sz="1000" dirty="0"/>
              <a:t>SOP 46 | Associated document 3: SIV Presentation template  v2.0 | 31-Jan-2019</a:t>
            </a:r>
            <a:endParaRPr lang="en-US" sz="10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1CEDF-05C6-491D-85EF-7092A8CE0629}"/>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Study Contacts</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C35C3BDE-F690-4169-8EBE-9E0D54619561}"/>
              </a:ext>
            </a:extLst>
          </p:cNvPr>
          <p:cNvSpPr>
            <a:spLocks noGrp="1"/>
          </p:cNvSpPr>
          <p:nvPr>
            <p:ph idx="1"/>
          </p:nvPr>
        </p:nvSpPr>
        <p:spPr>
          <a:xfrm>
            <a:off x="457200" y="928688"/>
            <a:ext cx="8229600" cy="5197475"/>
          </a:xfrm>
        </p:spPr>
        <p:txBody>
          <a:bodyPr rtlCol="0">
            <a:normAutofit/>
          </a:bodyPr>
          <a:lstStyle/>
          <a:p>
            <a:pPr eaLnBrk="1" fontAlgn="auto" hangingPunct="1">
              <a:spcAft>
                <a:spcPts val="0"/>
              </a:spcAft>
              <a:defRPr/>
            </a:pPr>
            <a:r>
              <a:rPr lang="en-GB" b="1" dirty="0">
                <a:solidFill>
                  <a:schemeClr val="accent1">
                    <a:lumMod val="75000"/>
                  </a:schemeClr>
                </a:solidFill>
              </a:rPr>
              <a:t>Chief Investigator</a:t>
            </a:r>
          </a:p>
          <a:p>
            <a:pPr eaLnBrk="1" fontAlgn="auto" hangingPunct="1">
              <a:spcAft>
                <a:spcPts val="0"/>
              </a:spcAft>
              <a:defRPr/>
            </a:pPr>
            <a:endParaRPr lang="en-GB" b="1" dirty="0">
              <a:solidFill>
                <a:schemeClr val="accent1">
                  <a:lumMod val="75000"/>
                </a:schemeClr>
              </a:solidFill>
            </a:endParaRPr>
          </a:p>
          <a:p>
            <a:pPr eaLnBrk="1" fontAlgn="auto" hangingPunct="1">
              <a:spcAft>
                <a:spcPts val="0"/>
              </a:spcAft>
              <a:defRPr/>
            </a:pPr>
            <a:r>
              <a:rPr lang="en-GB" b="1" dirty="0">
                <a:solidFill>
                  <a:schemeClr val="accent1">
                    <a:lumMod val="75000"/>
                  </a:schemeClr>
                </a:solidFill>
              </a:rPr>
              <a:t>Trial Coordinator</a:t>
            </a:r>
          </a:p>
          <a:p>
            <a:pPr eaLnBrk="1" fontAlgn="auto" hangingPunct="1">
              <a:spcAft>
                <a:spcPts val="0"/>
              </a:spcAft>
              <a:buFont typeface="Arial" charset="0"/>
              <a:buNone/>
              <a:defRPr/>
            </a:pPr>
            <a:endParaRPr lang="en-GB" sz="2000" dirty="0">
              <a:solidFill>
                <a:schemeClr val="accent1">
                  <a:lumMod val="75000"/>
                </a:schemeClr>
              </a:solidFill>
            </a:endParaRPr>
          </a:p>
          <a:p>
            <a:pPr eaLnBrk="1" fontAlgn="auto" hangingPunct="1">
              <a:spcAft>
                <a:spcPts val="0"/>
              </a:spcAft>
              <a:buFont typeface="Arial" panose="020B0604020202020204" pitchFamily="34" charset="0"/>
              <a:buNone/>
              <a:defRPr/>
            </a:pPr>
            <a:endParaRPr lang="en-GB" b="1" dirty="0">
              <a:solidFill>
                <a:schemeClr val="accent1">
                  <a:lumMod val="75000"/>
                </a:schemeClr>
              </a:solidFill>
            </a:endParaRPr>
          </a:p>
          <a:p>
            <a:pPr eaLnBrk="1" fontAlgn="auto" hangingPunct="1">
              <a:spcAft>
                <a:spcPts val="0"/>
              </a:spcAft>
              <a:defRPr/>
            </a:pPr>
            <a:r>
              <a:rPr lang="en-GB" b="1" dirty="0">
                <a:solidFill>
                  <a:schemeClr val="accent1">
                    <a:lumMod val="75000"/>
                  </a:schemeClr>
                </a:solidFill>
              </a:rPr>
              <a:t>SAEs and CRFs</a:t>
            </a:r>
          </a:p>
          <a:p>
            <a:pPr lvl="1" eaLnBrk="1" fontAlgn="auto" hangingPunct="1">
              <a:spcAft>
                <a:spcPts val="0"/>
              </a:spcAft>
              <a:defRPr/>
            </a:pPr>
            <a:r>
              <a:rPr lang="en-GB" dirty="0">
                <a:solidFill>
                  <a:schemeClr val="accent1">
                    <a:lumMod val="75000"/>
                  </a:schemeClr>
                </a:solidFill>
              </a:rPr>
              <a:t>Emailed to XXXXXXX</a:t>
            </a:r>
            <a:endParaRPr lang="en-US" dirty="0">
              <a:solidFill>
                <a:schemeClr val="accent1">
                  <a:lumMod val="75000"/>
                </a:schemeClr>
              </a:solidFill>
            </a:endParaRPr>
          </a:p>
        </p:txBody>
      </p:sp>
      <p:cxnSp>
        <p:nvCxnSpPr>
          <p:cNvPr id="8" name="Straight Connector 7">
            <a:extLst>
              <a:ext uri="{FF2B5EF4-FFF2-40B4-BE49-F238E27FC236}">
                <a16:creationId xmlns:a16="http://schemas.microsoft.com/office/drawing/2014/main" id="{417CBEE9-087C-4856-94C4-E0BC32985917}"/>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769B9815-A7D7-4A5F-AC5A-39784E592900}"/>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9DFDBF1F-2F8E-4A7B-A03C-6A06C99AE6C4}"/>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B240B476-D4AF-4BD6-BF97-1FB7F31D3688}"/>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7D4631C5-7C66-4279-B7E0-3A62BB6BB0FC}"/>
              </a:ext>
            </a:extLst>
          </p:cNvPr>
          <p:cNvSpPr>
            <a:spLocks noGrp="1"/>
          </p:cNvSpPr>
          <p:nvPr>
            <p:ph type="ftr" sz="quarter" idx="11"/>
          </p:nvPr>
        </p:nvSpPr>
        <p:spPr>
          <a:xfrm>
            <a:off x="1939925" y="6623050"/>
            <a:ext cx="5264150" cy="196850"/>
          </a:xfrm>
        </p:spPr>
        <p:txBody>
          <a:bodyPr/>
          <a:lstStyle/>
          <a:p>
            <a:pPr>
              <a:defRPr/>
            </a:pPr>
            <a:r>
              <a:rPr lang="it-IT" sz="1000" dirty="0"/>
              <a:t>SOP 46 | Associated document 3: SIV Presentation template  v2.0 | 31-Jan-2019</a:t>
            </a:r>
            <a:endParaRPr lang="en-US" sz="10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F1A9C3-2F36-4D3F-ACC4-FD74CC17002B}"/>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Clinical Investigations – Additional </a:t>
            </a:r>
            <a:endParaRPr lang="en-US" b="1" dirty="0">
              <a:solidFill>
                <a:schemeClr val="accent1">
                  <a:lumMod val="75000"/>
                </a:schemeClr>
              </a:solidFill>
            </a:endParaRPr>
          </a:p>
        </p:txBody>
      </p:sp>
      <p:cxnSp>
        <p:nvCxnSpPr>
          <p:cNvPr id="8" name="Straight Connector 7">
            <a:extLst>
              <a:ext uri="{FF2B5EF4-FFF2-40B4-BE49-F238E27FC236}">
                <a16:creationId xmlns:a16="http://schemas.microsoft.com/office/drawing/2014/main" id="{B7F5D078-AA26-4619-B7C6-C305300D4D0F}"/>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CB27A521-6282-47E9-84F4-E0B0B69FCA7F}"/>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1A76BDB-F33A-498E-BB9F-0866695537F5}"/>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1C79F975-E000-4928-B0A6-3AEAC44F5E92}"/>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49205" name="TextBox 12">
            <a:extLst>
              <a:ext uri="{FF2B5EF4-FFF2-40B4-BE49-F238E27FC236}">
                <a16:creationId xmlns:a16="http://schemas.microsoft.com/office/drawing/2014/main" id="{EA0699CB-E8AB-4926-9422-DB81730C5D0F}"/>
              </a:ext>
            </a:extLst>
          </p:cNvPr>
          <p:cNvSpPr txBox="1">
            <a:spLocks noChangeArrowheads="1"/>
          </p:cNvSpPr>
          <p:nvPr/>
        </p:nvSpPr>
        <p:spPr bwMode="auto">
          <a:xfrm>
            <a:off x="457199" y="987424"/>
            <a:ext cx="778668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dirty="0">
                <a:solidFill>
                  <a:srgbClr val="FF0000"/>
                </a:solidFill>
                <a:latin typeface="Arial" panose="020B0604020202020204" pitchFamily="34" charset="0"/>
              </a:rPr>
              <a:t>DELETE IF RUNNING A CTIMP</a:t>
            </a:r>
          </a:p>
        </p:txBody>
      </p:sp>
      <p:sp>
        <p:nvSpPr>
          <p:cNvPr id="13" name="Footer Placeholder 1">
            <a:extLst>
              <a:ext uri="{FF2B5EF4-FFF2-40B4-BE49-F238E27FC236}">
                <a16:creationId xmlns:a16="http://schemas.microsoft.com/office/drawing/2014/main" id="{AF590920-8646-4998-93F0-D9F057BE9A68}"/>
              </a:ext>
            </a:extLst>
          </p:cNvPr>
          <p:cNvSpPr>
            <a:spLocks noGrp="1"/>
          </p:cNvSpPr>
          <p:nvPr>
            <p:ph type="ftr" sz="quarter" idx="11"/>
          </p:nvPr>
        </p:nvSpPr>
        <p:spPr>
          <a:xfrm>
            <a:off x="1939925" y="6623050"/>
            <a:ext cx="5264150" cy="196850"/>
          </a:xfrm>
        </p:spPr>
        <p:txBody>
          <a:bodyPr/>
          <a:lstStyle/>
          <a:p>
            <a:pPr>
              <a:defRPr/>
            </a:pPr>
            <a:r>
              <a:rPr lang="it-IT" sz="1000" dirty="0">
                <a:solidFill>
                  <a:prstClr val="black">
                    <a:tint val="75000"/>
                  </a:prstClr>
                </a:solidFill>
              </a:rPr>
              <a:t>SOP 46 | Associated document 3: SIV Presentation template  v2.0 | 31-Jan-2019</a:t>
            </a:r>
            <a:endParaRPr lang="en-US" sz="1000" dirty="0">
              <a:solidFill>
                <a:prstClr val="black">
                  <a:tint val="75000"/>
                </a:prstClr>
              </a:solidFill>
            </a:endParaRPr>
          </a:p>
        </p:txBody>
      </p:sp>
      <p:sp>
        <p:nvSpPr>
          <p:cNvPr id="3" name="TextBox 2"/>
          <p:cNvSpPr txBox="1"/>
          <p:nvPr/>
        </p:nvSpPr>
        <p:spPr>
          <a:xfrm>
            <a:off x="484974" y="1515544"/>
            <a:ext cx="8064896" cy="1754326"/>
          </a:xfrm>
          <a:prstGeom prst="rect">
            <a:avLst/>
          </a:prstGeom>
          <a:noFill/>
        </p:spPr>
        <p:txBody>
          <a:bodyPr wrap="square" rtlCol="0">
            <a:spAutoFit/>
          </a:bodyPr>
          <a:lstStyle/>
          <a:p>
            <a:pPr marL="285750" indent="-285750">
              <a:buFont typeface="Arial" panose="020B0604020202020204" pitchFamily="34" charset="0"/>
              <a:buChar char="•"/>
            </a:pPr>
            <a:r>
              <a:rPr lang="en-GB" dirty="0">
                <a:solidFill>
                  <a:schemeClr val="accent1">
                    <a:lumMod val="75000"/>
                  </a:schemeClr>
                </a:solidFill>
                <a:latin typeface="+mj-lt"/>
              </a:rPr>
              <a:t>All study team members must be aware of the Principal Investigator’s responsibilities – ISO14155 Section 10.</a:t>
            </a:r>
          </a:p>
          <a:p>
            <a:pPr marL="285750" indent="-285750">
              <a:buFont typeface="Arial" panose="020B0604020202020204" pitchFamily="34" charset="0"/>
              <a:buChar char="•"/>
            </a:pPr>
            <a:r>
              <a:rPr lang="en-GB" dirty="0">
                <a:solidFill>
                  <a:schemeClr val="accent1">
                    <a:lumMod val="75000"/>
                  </a:schemeClr>
                </a:solidFill>
                <a:latin typeface="+mj-lt"/>
              </a:rPr>
              <a:t>All study team members must be aware of the Investigator Brochure and Instructions for Use. These can be located in </a:t>
            </a:r>
            <a:r>
              <a:rPr lang="en-GB" dirty="0">
                <a:solidFill>
                  <a:srgbClr val="FF0000"/>
                </a:solidFill>
                <a:latin typeface="+mj-lt"/>
              </a:rPr>
              <a:t>[location]. </a:t>
            </a:r>
          </a:p>
          <a:p>
            <a:pPr marL="285750" indent="-285750">
              <a:buFont typeface="Arial" panose="020B0604020202020204" pitchFamily="34" charset="0"/>
              <a:buChar char="•"/>
            </a:pPr>
            <a:r>
              <a:rPr lang="en-GB" dirty="0">
                <a:solidFill>
                  <a:srgbClr val="FF0000"/>
                </a:solidFill>
                <a:latin typeface="+mj-lt"/>
              </a:rPr>
              <a:t>Confirm who can use the Investigational Device, how it must be stored and any maintenance or cleaning requirements. </a:t>
            </a:r>
            <a:endParaRPr lang="en-GB" dirty="0">
              <a:solidFill>
                <a:schemeClr val="accent1">
                  <a:lumMod val="75000"/>
                </a:schemeClr>
              </a:solidFill>
              <a:latin typeface="+mj-lt"/>
            </a:endParaRPr>
          </a:p>
        </p:txBody>
      </p:sp>
    </p:spTree>
    <p:extLst>
      <p:ext uri="{BB962C8B-B14F-4D97-AF65-F5344CB8AC3E}">
        <p14:creationId xmlns:p14="http://schemas.microsoft.com/office/powerpoint/2010/main" val="341257045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D09F4-6944-4A34-AE4E-0DECE93408D0}"/>
              </a:ext>
            </a:extLst>
          </p:cNvPr>
          <p:cNvSpPr>
            <a:spLocks noGrp="1"/>
          </p:cNvSpPr>
          <p:nvPr>
            <p:ph type="title"/>
          </p:nvPr>
        </p:nvSpPr>
        <p:spPr>
          <a:xfrm>
            <a:off x="500063" y="2643188"/>
            <a:ext cx="8229600" cy="582612"/>
          </a:xfrm>
        </p:spPr>
        <p:txBody>
          <a:bodyPr rtlCol="0">
            <a:noAutofit/>
          </a:bodyPr>
          <a:lstStyle/>
          <a:p>
            <a:pPr eaLnBrk="1" fontAlgn="auto" hangingPunct="1">
              <a:spcAft>
                <a:spcPts val="0"/>
              </a:spcAft>
              <a:defRPr/>
            </a:pPr>
            <a:r>
              <a:rPr lang="en-GB" sz="7200" b="1" dirty="0">
                <a:solidFill>
                  <a:schemeClr val="accent1">
                    <a:lumMod val="75000"/>
                  </a:schemeClr>
                </a:solidFill>
              </a:rPr>
              <a:t>Questions?</a:t>
            </a:r>
            <a:endParaRPr lang="en-US" sz="7200" b="1" dirty="0">
              <a:solidFill>
                <a:schemeClr val="accent1">
                  <a:lumMod val="75000"/>
                </a:schemeClr>
              </a:solidFill>
            </a:endParaRPr>
          </a:p>
        </p:txBody>
      </p:sp>
      <p:sp>
        <p:nvSpPr>
          <p:cNvPr id="6" name="Footer Placeholder 1">
            <a:extLst>
              <a:ext uri="{FF2B5EF4-FFF2-40B4-BE49-F238E27FC236}">
                <a16:creationId xmlns:a16="http://schemas.microsoft.com/office/drawing/2014/main" id="{5BE5E0CF-609B-4913-A00C-2803A804D547}"/>
              </a:ext>
            </a:extLst>
          </p:cNvPr>
          <p:cNvSpPr>
            <a:spLocks noGrp="1"/>
          </p:cNvSpPr>
          <p:nvPr>
            <p:ph type="ftr" sz="quarter" idx="11"/>
          </p:nvPr>
        </p:nvSpPr>
        <p:spPr>
          <a:xfrm>
            <a:off x="1939925" y="6623050"/>
            <a:ext cx="5264150" cy="196850"/>
          </a:xfrm>
        </p:spPr>
        <p:txBody>
          <a:bodyPr/>
          <a:lstStyle/>
          <a:p>
            <a:pPr>
              <a:defRPr/>
            </a:pPr>
            <a:r>
              <a:rPr lang="it-IT" sz="1000" dirty="0">
                <a:latin typeface="Arial" panose="020B0604020202020204" pitchFamily="34" charset="0"/>
                <a:cs typeface="Arial" panose="020B0604020202020204" pitchFamily="34" charset="0"/>
              </a:rPr>
              <a:t>SOP 46 </a:t>
            </a:r>
            <a:r>
              <a:rPr lang="it-IT" sz="1000" dirty="0" smtClean="0">
                <a:latin typeface="Arial" panose="020B0604020202020204" pitchFamily="34" charset="0"/>
                <a:cs typeface="Arial" panose="020B0604020202020204" pitchFamily="34" charset="0"/>
              </a:rPr>
              <a:t>Associated </a:t>
            </a:r>
            <a:r>
              <a:rPr lang="it-IT" sz="1000" dirty="0">
                <a:latin typeface="Arial" panose="020B0604020202020204" pitchFamily="34" charset="0"/>
                <a:cs typeface="Arial" panose="020B0604020202020204" pitchFamily="34" charset="0"/>
              </a:rPr>
              <a:t>document </a:t>
            </a:r>
            <a:r>
              <a:rPr lang="it-IT" sz="1000" dirty="0" smtClean="0">
                <a:latin typeface="Arial" panose="020B0604020202020204" pitchFamily="34" charset="0"/>
                <a:cs typeface="Arial" panose="020B0604020202020204" pitchFamily="34" charset="0"/>
              </a:rPr>
              <a:t>4: </a:t>
            </a:r>
            <a:r>
              <a:rPr lang="it-IT" sz="1000" dirty="0">
                <a:latin typeface="Arial" panose="020B0604020202020204" pitchFamily="34" charset="0"/>
                <a:cs typeface="Arial" panose="020B0604020202020204" pitchFamily="34" charset="0"/>
              </a:rPr>
              <a:t>SIV Presentation template  </a:t>
            </a:r>
            <a:r>
              <a:rPr lang="it-IT" sz="1000" dirty="0" smtClean="0">
                <a:latin typeface="Arial" panose="020B0604020202020204" pitchFamily="34" charset="0"/>
                <a:cs typeface="Arial" panose="020B0604020202020204" pitchFamily="34" charset="0"/>
              </a:rPr>
              <a:t>v3.0 24.05.2021 FINAL</a:t>
            </a:r>
            <a:endParaRPr lang="en-US" sz="1000" dirty="0">
              <a:latin typeface="Arial" panose="020B0604020202020204" pitchFamily="34" charset="0"/>
              <a:cs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502BE-E684-41BA-B2DE-9DB8F4263C66}"/>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Background</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1D20C62B-041E-4B71-BCA6-D3E005AE8790}"/>
              </a:ext>
            </a:extLst>
          </p:cNvPr>
          <p:cNvSpPr>
            <a:spLocks noGrp="1"/>
          </p:cNvSpPr>
          <p:nvPr>
            <p:ph idx="1"/>
          </p:nvPr>
        </p:nvSpPr>
        <p:spPr>
          <a:xfrm>
            <a:off x="457200" y="1000125"/>
            <a:ext cx="8229600" cy="5126038"/>
          </a:xfrm>
        </p:spPr>
        <p:txBody>
          <a:bodyPr rtlCol="0">
            <a:normAutofit/>
          </a:bodyPr>
          <a:lstStyle/>
          <a:p>
            <a:pPr eaLnBrk="1" fontAlgn="auto" hangingPunct="1">
              <a:spcAft>
                <a:spcPts val="0"/>
              </a:spcAft>
              <a:defRPr/>
            </a:pPr>
            <a:r>
              <a:rPr lang="en-US" dirty="0">
                <a:solidFill>
                  <a:schemeClr val="accent1">
                    <a:lumMod val="75000"/>
                  </a:schemeClr>
                </a:solidFill>
              </a:rPr>
              <a:t>Disease</a:t>
            </a:r>
          </a:p>
          <a:p>
            <a:pPr eaLnBrk="1" fontAlgn="auto" hangingPunct="1">
              <a:spcAft>
                <a:spcPts val="0"/>
              </a:spcAft>
              <a:defRPr/>
            </a:pPr>
            <a:r>
              <a:rPr lang="en-US" dirty="0">
                <a:solidFill>
                  <a:schemeClr val="accent1">
                    <a:lumMod val="75000"/>
                  </a:schemeClr>
                </a:solidFill>
              </a:rPr>
              <a:t>Current standard of care</a:t>
            </a:r>
          </a:p>
        </p:txBody>
      </p:sp>
      <p:cxnSp>
        <p:nvCxnSpPr>
          <p:cNvPr id="8" name="Straight Connector 7">
            <a:extLst>
              <a:ext uri="{FF2B5EF4-FFF2-40B4-BE49-F238E27FC236}">
                <a16:creationId xmlns:a16="http://schemas.microsoft.com/office/drawing/2014/main" id="{6B7A3622-9664-4A92-ADB8-42D159BECAB5}"/>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11F1CCF-4173-418E-9C1C-174E52110D3A}"/>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FEA659BE-BEFB-4531-8E02-29B36E9E0153}"/>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96C35706-24E1-4A10-8015-11A87FDAB86C}"/>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34F73631-C013-46C4-A41C-ED92B42D566B}"/>
              </a:ext>
            </a:extLst>
          </p:cNvPr>
          <p:cNvSpPr>
            <a:spLocks noGrp="1"/>
          </p:cNvSpPr>
          <p:nvPr>
            <p:ph type="ftr" sz="quarter" idx="11"/>
          </p:nvPr>
        </p:nvSpPr>
        <p:spPr>
          <a:xfrm>
            <a:off x="1939925" y="6623050"/>
            <a:ext cx="5264150" cy="196850"/>
          </a:xfrm>
        </p:spPr>
        <p:txBody>
          <a:bodyPr/>
          <a:lstStyle/>
          <a:p>
            <a:pPr>
              <a:defRPr/>
            </a:pPr>
            <a:r>
              <a:rPr lang="it-IT" sz="1000" dirty="0"/>
              <a:t>SOP 46 | Associated document 3: SIV Presentation template  v2.0 | 31-Jan-2019</a:t>
            </a:r>
            <a:endParaRPr lang="en-US" sz="1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91957-B7B9-4A3C-8420-CCB627825AD7}"/>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INSERT IMP/DEVICE NAME</a:t>
            </a:r>
            <a:endParaRPr lang="en-US" b="1" dirty="0">
              <a:solidFill>
                <a:schemeClr val="accent1">
                  <a:lumMod val="75000"/>
                </a:schemeClr>
              </a:solidFill>
            </a:endParaRPr>
          </a:p>
        </p:txBody>
      </p:sp>
      <p:sp>
        <p:nvSpPr>
          <p:cNvPr id="9219" name="Content Placeholder 2">
            <a:extLst>
              <a:ext uri="{FF2B5EF4-FFF2-40B4-BE49-F238E27FC236}">
                <a16:creationId xmlns:a16="http://schemas.microsoft.com/office/drawing/2014/main" id="{19AB5F88-7F78-4CD5-935F-D5D88372AC47}"/>
              </a:ext>
            </a:extLst>
          </p:cNvPr>
          <p:cNvSpPr>
            <a:spLocks noGrp="1"/>
          </p:cNvSpPr>
          <p:nvPr>
            <p:ph idx="1"/>
          </p:nvPr>
        </p:nvSpPr>
        <p:spPr>
          <a:xfrm>
            <a:off x="457200" y="928688"/>
            <a:ext cx="8229600" cy="5197475"/>
          </a:xfrm>
        </p:spPr>
        <p:txBody>
          <a:bodyPr/>
          <a:lstStyle/>
          <a:p>
            <a:pPr eaLnBrk="1" hangingPunct="1"/>
            <a:r>
              <a:rPr lang="en-US" altLang="en-US" dirty="0">
                <a:solidFill>
                  <a:schemeClr val="tx2"/>
                </a:solidFill>
              </a:rPr>
              <a:t>INSERT DETAILS OF IMP – type of drug, why promising in this disease, previous studies, safety profile etc.</a:t>
            </a:r>
          </a:p>
          <a:p>
            <a:pPr eaLnBrk="1" hangingPunct="1"/>
            <a:r>
              <a:rPr lang="en-US" altLang="en-US" dirty="0">
                <a:solidFill>
                  <a:schemeClr val="tx2"/>
                </a:solidFill>
              </a:rPr>
              <a:t>INSERT DETAILS OF INVESTIGATIONAL DEVICE – description of device, mechanism of action, instructions for use safety information etc.</a:t>
            </a:r>
          </a:p>
        </p:txBody>
      </p:sp>
      <p:cxnSp>
        <p:nvCxnSpPr>
          <p:cNvPr id="8" name="Straight Connector 7">
            <a:extLst>
              <a:ext uri="{FF2B5EF4-FFF2-40B4-BE49-F238E27FC236}">
                <a16:creationId xmlns:a16="http://schemas.microsoft.com/office/drawing/2014/main" id="{8998E41A-F404-4EA5-8BA7-6D789B2ED2CB}"/>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14B7B176-5378-4322-BE1F-8C51BC561D9D}"/>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07E5CEB3-B674-48F6-BE83-BA5E0BB4D2DF}"/>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63205B68-E5DA-4507-A0F2-623062C1B169}"/>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44CC3DE6-68DC-4488-AD5B-F418F32BB291}"/>
              </a:ext>
            </a:extLst>
          </p:cNvPr>
          <p:cNvSpPr>
            <a:spLocks noGrp="1"/>
          </p:cNvSpPr>
          <p:nvPr>
            <p:ph type="ftr" sz="quarter" idx="11"/>
          </p:nvPr>
        </p:nvSpPr>
        <p:spPr>
          <a:xfrm>
            <a:off x="1939925" y="6623050"/>
            <a:ext cx="5264150" cy="196850"/>
          </a:xfrm>
        </p:spPr>
        <p:txBody>
          <a:bodyPr/>
          <a:lstStyle/>
          <a:p>
            <a:pPr>
              <a:defRPr/>
            </a:pPr>
            <a:r>
              <a:rPr lang="it-IT" sz="1000" dirty="0"/>
              <a:t>SOP 46 | Associated document 3: SIV Presentation template  v2.0 | 31-Jan-2019</a:t>
            </a:r>
            <a:endParaRPr lang="en-US" sz="1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CDDAE-8C1C-40FE-8786-894BE498A2DE}"/>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Study Objectives</a:t>
            </a:r>
            <a:endParaRPr lang="en-US" b="1" dirty="0">
              <a:solidFill>
                <a:schemeClr val="accent1">
                  <a:lumMod val="75000"/>
                </a:schemeClr>
              </a:solidFill>
            </a:endParaRPr>
          </a:p>
        </p:txBody>
      </p:sp>
      <p:graphicFrame>
        <p:nvGraphicFramePr>
          <p:cNvPr id="10" name="Content Placeholder 9">
            <a:extLst>
              <a:ext uri="{FF2B5EF4-FFF2-40B4-BE49-F238E27FC236}">
                <a16:creationId xmlns:a16="http://schemas.microsoft.com/office/drawing/2014/main" id="{CD40032E-9811-4D44-AF99-4CE2C79F3C10}"/>
              </a:ext>
            </a:extLst>
          </p:cNvPr>
          <p:cNvGraphicFramePr>
            <a:graphicFrameLocks noGrp="1"/>
          </p:cNvGraphicFramePr>
          <p:nvPr>
            <p:ph idx="1"/>
          </p:nvPr>
        </p:nvGraphicFramePr>
        <p:xfrm>
          <a:off x="428625" y="1500188"/>
          <a:ext cx="8229600" cy="2743200"/>
        </p:xfrm>
        <a:graphic>
          <a:graphicData uri="http://schemas.openxmlformats.org/drawingml/2006/table">
            <a:tbl>
              <a:tblPr firstRow="1" bandRow="1">
                <a:tableStyleId>{2D5ABB26-0587-4C30-8999-92F81FD0307C}</a:tableStyleId>
              </a:tblPr>
              <a:tblGrid>
                <a:gridCol w="2214578">
                  <a:extLst>
                    <a:ext uri="{9D8B030D-6E8A-4147-A177-3AD203B41FA5}">
                      <a16:colId xmlns:a16="http://schemas.microsoft.com/office/drawing/2014/main" val="20000"/>
                    </a:ext>
                  </a:extLst>
                </a:gridCol>
                <a:gridCol w="6015022">
                  <a:extLst>
                    <a:ext uri="{9D8B030D-6E8A-4147-A177-3AD203B41FA5}">
                      <a16:colId xmlns:a16="http://schemas.microsoft.com/office/drawing/2014/main" val="20001"/>
                    </a:ext>
                  </a:extLst>
                </a:gridCol>
              </a:tblGrid>
              <a:tr h="370840">
                <a:tc>
                  <a:txBody>
                    <a:bodyPr/>
                    <a:lstStyle/>
                    <a:p>
                      <a:r>
                        <a:rPr lang="en-GB" dirty="0">
                          <a:solidFill>
                            <a:schemeClr val="tx2"/>
                          </a:solidFill>
                        </a:rPr>
                        <a:t>Primary</a:t>
                      </a:r>
                      <a:r>
                        <a:rPr lang="en-GB" baseline="0" dirty="0">
                          <a:solidFill>
                            <a:schemeClr val="tx2"/>
                          </a:solidFill>
                        </a:rPr>
                        <a:t> Objective</a:t>
                      </a:r>
                      <a:endParaRPr lang="en-GB" dirty="0">
                        <a:solidFill>
                          <a:schemeClr val="tx2"/>
                        </a:solidFill>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endParaRPr lang="en-GB" dirty="0">
                        <a:solidFill>
                          <a:schemeClr val="tx2"/>
                        </a:solidFill>
                      </a:endParaRPr>
                    </a:p>
                    <a:p>
                      <a:endParaRPr lang="en-GB" dirty="0">
                        <a:solidFill>
                          <a:schemeClr val="tx2"/>
                        </a:solidFill>
                      </a:endParaRPr>
                    </a:p>
                    <a:p>
                      <a:endParaRPr lang="en-GB" dirty="0">
                        <a:solidFill>
                          <a:schemeClr val="tx2"/>
                        </a:solidFill>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r>
                        <a:rPr lang="en-GB" dirty="0">
                          <a:solidFill>
                            <a:schemeClr val="tx2"/>
                          </a:solidFill>
                        </a:rPr>
                        <a:t>Secondary</a:t>
                      </a:r>
                      <a:r>
                        <a:rPr lang="en-GB" baseline="0" dirty="0">
                          <a:solidFill>
                            <a:schemeClr val="tx2"/>
                          </a:solidFill>
                        </a:rPr>
                        <a:t> Objectives</a:t>
                      </a:r>
                      <a:endParaRPr lang="en-GB" dirty="0">
                        <a:solidFill>
                          <a:schemeClr val="tx2"/>
                        </a:solidFill>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endParaRPr lang="en-GB" dirty="0">
                        <a:solidFill>
                          <a:schemeClr val="tx2"/>
                        </a:solidFill>
                      </a:endParaRPr>
                    </a:p>
                    <a:p>
                      <a:endParaRPr lang="en-GB" dirty="0">
                        <a:solidFill>
                          <a:schemeClr val="tx2"/>
                        </a:solidFill>
                      </a:endParaRPr>
                    </a:p>
                    <a:p>
                      <a:endParaRPr lang="en-GB" dirty="0">
                        <a:solidFill>
                          <a:schemeClr val="tx2"/>
                        </a:solidFill>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r>
                        <a:rPr lang="en-GB" dirty="0">
                          <a:solidFill>
                            <a:schemeClr val="tx2"/>
                          </a:solidFill>
                        </a:rPr>
                        <a:t>Exploratory / Translational</a:t>
                      </a:r>
                      <a:r>
                        <a:rPr lang="en-GB" baseline="0" dirty="0">
                          <a:solidFill>
                            <a:schemeClr val="tx2"/>
                          </a:solidFill>
                        </a:rPr>
                        <a:t> Objectives</a:t>
                      </a:r>
                      <a:endParaRPr lang="en-GB" dirty="0">
                        <a:solidFill>
                          <a:schemeClr val="tx2"/>
                        </a:solidFill>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endParaRPr lang="en-GB" dirty="0">
                        <a:solidFill>
                          <a:schemeClr val="tx2"/>
                        </a:solidFill>
                      </a:endParaRPr>
                    </a:p>
                    <a:p>
                      <a:endParaRPr lang="en-GB" dirty="0">
                        <a:solidFill>
                          <a:schemeClr val="tx2"/>
                        </a:solidFill>
                      </a:endParaRPr>
                    </a:p>
                    <a:p>
                      <a:endParaRPr lang="en-GB" dirty="0">
                        <a:solidFill>
                          <a:schemeClr val="tx2"/>
                        </a:solidFill>
                      </a:endParaRPr>
                    </a:p>
                  </a:txBody>
                  <a:tcP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7" name="Footer Placeholder 1">
            <a:extLst>
              <a:ext uri="{FF2B5EF4-FFF2-40B4-BE49-F238E27FC236}">
                <a16:creationId xmlns:a16="http://schemas.microsoft.com/office/drawing/2014/main" id="{6D1D98B6-719D-435C-B518-C255D406A3E4}"/>
              </a:ext>
            </a:extLst>
          </p:cNvPr>
          <p:cNvSpPr>
            <a:spLocks noGrp="1"/>
          </p:cNvSpPr>
          <p:nvPr>
            <p:ph type="ftr" sz="quarter" idx="11"/>
          </p:nvPr>
        </p:nvSpPr>
        <p:spPr>
          <a:xfrm>
            <a:off x="1939925" y="6623050"/>
            <a:ext cx="5264150" cy="196850"/>
          </a:xfrm>
        </p:spPr>
        <p:txBody>
          <a:bodyPr/>
          <a:lstStyle/>
          <a:p>
            <a:pPr>
              <a:defRPr/>
            </a:pPr>
            <a:r>
              <a:rPr lang="it-IT" sz="1000" dirty="0"/>
              <a:t>SOP 46 | Associated document 3: SIV Presentation template  v2.0 | 31-Jan-2019</a:t>
            </a:r>
            <a:endParaRPr lang="en-US" sz="1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6FDEA-3947-49F2-AB5C-7597FEBC4C94}"/>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Study Design</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0C2051EC-5269-4887-A48C-D2BD3326D4CF}"/>
              </a:ext>
            </a:extLst>
          </p:cNvPr>
          <p:cNvSpPr>
            <a:spLocks noGrp="1"/>
          </p:cNvSpPr>
          <p:nvPr>
            <p:ph idx="1"/>
          </p:nvPr>
        </p:nvSpPr>
        <p:spPr>
          <a:xfrm>
            <a:off x="457200" y="928688"/>
            <a:ext cx="8229600" cy="5197475"/>
          </a:xfrm>
        </p:spPr>
        <p:txBody>
          <a:bodyPr rtlCol="0">
            <a:normAutofit/>
          </a:bodyPr>
          <a:lstStyle/>
          <a:p>
            <a:pPr eaLnBrk="1" fontAlgn="auto" hangingPunct="1">
              <a:spcAft>
                <a:spcPts val="0"/>
              </a:spcAft>
              <a:defRPr/>
            </a:pPr>
            <a:endParaRPr lang="en-US" dirty="0">
              <a:solidFill>
                <a:schemeClr val="accent1">
                  <a:lumMod val="75000"/>
                </a:schemeClr>
              </a:solidFill>
            </a:endParaRPr>
          </a:p>
        </p:txBody>
      </p:sp>
      <p:cxnSp>
        <p:nvCxnSpPr>
          <p:cNvPr id="8" name="Straight Connector 7">
            <a:extLst>
              <a:ext uri="{FF2B5EF4-FFF2-40B4-BE49-F238E27FC236}">
                <a16:creationId xmlns:a16="http://schemas.microsoft.com/office/drawing/2014/main" id="{F24C6ECF-A4C0-4F44-B80E-52E02FCDFAF9}"/>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B50F8AC7-7AB0-4441-996B-BA0C808009E7}"/>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7FC11C47-0BA7-4CD8-9411-EF950C0A4F08}"/>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63935F32-7C4E-401C-B4E7-6E747AB57D47}"/>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7AB2A0DD-35AF-46E5-B072-2D285E38788C}"/>
              </a:ext>
            </a:extLst>
          </p:cNvPr>
          <p:cNvSpPr>
            <a:spLocks noGrp="1"/>
          </p:cNvSpPr>
          <p:nvPr>
            <p:ph type="ftr" sz="quarter" idx="11"/>
          </p:nvPr>
        </p:nvSpPr>
        <p:spPr>
          <a:xfrm>
            <a:off x="1939925" y="6623050"/>
            <a:ext cx="5264150" cy="196850"/>
          </a:xfrm>
        </p:spPr>
        <p:txBody>
          <a:bodyPr/>
          <a:lstStyle/>
          <a:p>
            <a:pPr>
              <a:defRPr/>
            </a:pPr>
            <a:r>
              <a:rPr lang="it-IT" sz="1000" dirty="0"/>
              <a:t>SOP 46 | Associated document 3: SIV Presentation template  v2.0 | 31-Jan-2019</a:t>
            </a:r>
            <a:endParaRPr lang="en-US" sz="1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9E47B-F4A6-423E-9C4F-F6D871FDBAB6}"/>
              </a:ext>
            </a:extLst>
          </p:cNvPr>
          <p:cNvSpPr>
            <a:spLocks noGrp="1"/>
          </p:cNvSpPr>
          <p:nvPr>
            <p:ph type="title"/>
          </p:nvPr>
        </p:nvSpPr>
        <p:spPr>
          <a:xfrm>
            <a:off x="457200" y="274638"/>
            <a:ext cx="8229600" cy="582612"/>
          </a:xfrm>
        </p:spPr>
        <p:txBody>
          <a:bodyPr rtlCol="0">
            <a:normAutofit fontScale="90000"/>
          </a:bodyPr>
          <a:lstStyle/>
          <a:p>
            <a:pPr algn="l" eaLnBrk="1" fontAlgn="auto" hangingPunct="1">
              <a:spcAft>
                <a:spcPts val="0"/>
              </a:spcAft>
              <a:defRPr/>
            </a:pPr>
            <a:r>
              <a:rPr lang="en-GB" b="1" dirty="0">
                <a:solidFill>
                  <a:schemeClr val="accent1">
                    <a:lumMod val="75000"/>
                  </a:schemeClr>
                </a:solidFill>
              </a:rPr>
              <a:t>Inclusion Criteria</a:t>
            </a:r>
            <a:endParaRPr lang="en-US" b="1" dirty="0">
              <a:solidFill>
                <a:schemeClr val="accent1">
                  <a:lumMod val="75000"/>
                </a:schemeClr>
              </a:solidFill>
            </a:endParaRPr>
          </a:p>
        </p:txBody>
      </p:sp>
      <p:sp>
        <p:nvSpPr>
          <p:cNvPr id="3" name="Content Placeholder 2">
            <a:extLst>
              <a:ext uri="{FF2B5EF4-FFF2-40B4-BE49-F238E27FC236}">
                <a16:creationId xmlns:a16="http://schemas.microsoft.com/office/drawing/2014/main" id="{3E4F3451-F6A5-4FA4-BC86-99A5FDEA8A35}"/>
              </a:ext>
            </a:extLst>
          </p:cNvPr>
          <p:cNvSpPr>
            <a:spLocks noGrp="1"/>
          </p:cNvSpPr>
          <p:nvPr>
            <p:ph idx="1"/>
          </p:nvPr>
        </p:nvSpPr>
        <p:spPr>
          <a:xfrm>
            <a:off x="457200" y="928688"/>
            <a:ext cx="8229600" cy="5197475"/>
          </a:xfrm>
        </p:spPr>
        <p:txBody>
          <a:bodyPr rtlCol="0">
            <a:normAutofit/>
          </a:bodyPr>
          <a:lstStyle/>
          <a:p>
            <a:pPr eaLnBrk="1" fontAlgn="auto" hangingPunct="1">
              <a:spcAft>
                <a:spcPts val="0"/>
              </a:spcAft>
              <a:defRPr/>
            </a:pPr>
            <a:endParaRPr lang="en-US" dirty="0">
              <a:solidFill>
                <a:schemeClr val="accent1">
                  <a:lumMod val="75000"/>
                </a:schemeClr>
              </a:solidFill>
            </a:endParaRPr>
          </a:p>
        </p:txBody>
      </p:sp>
      <p:cxnSp>
        <p:nvCxnSpPr>
          <p:cNvPr id="8" name="Straight Connector 7">
            <a:extLst>
              <a:ext uri="{FF2B5EF4-FFF2-40B4-BE49-F238E27FC236}">
                <a16:creationId xmlns:a16="http://schemas.microsoft.com/office/drawing/2014/main" id="{B4FB92B0-E729-43E4-8AD7-6F0833DB2356}"/>
              </a:ext>
            </a:extLst>
          </p:cNvPr>
          <p:cNvCxnSpPr/>
          <p:nvPr/>
        </p:nvCxnSpPr>
        <p:spPr>
          <a:xfrm rot="10800000">
            <a:off x="285750" y="6572250"/>
            <a:ext cx="67865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6C4FDADE-5486-4A19-96E0-63A062FA0557}"/>
              </a:ext>
            </a:extLst>
          </p:cNvPr>
          <p:cNvCxnSpPr/>
          <p:nvPr/>
        </p:nvCxnSpPr>
        <p:spPr>
          <a:xfrm rot="5400000">
            <a:off x="-2930525" y="3357563"/>
            <a:ext cx="6430963" cy="1587"/>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248204C0-E95A-4F2F-A2F3-ABC606EA64FC}"/>
              </a:ext>
            </a:extLst>
          </p:cNvPr>
          <p:cNvCxnSpPr/>
          <p:nvPr/>
        </p:nvCxnSpPr>
        <p:spPr>
          <a:xfrm rot="5400000">
            <a:off x="5929312" y="3071813"/>
            <a:ext cx="5859463"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93E24A28-FD3D-4E21-85BC-8110648565B3}"/>
              </a:ext>
            </a:extLst>
          </p:cNvPr>
          <p:cNvCxnSpPr/>
          <p:nvPr/>
        </p:nvCxnSpPr>
        <p:spPr>
          <a:xfrm rot="10800000">
            <a:off x="285750" y="142875"/>
            <a:ext cx="8572500" cy="1588"/>
          </a:xfrm>
          <a:prstGeom prst="line">
            <a:avLst/>
          </a:prstGeom>
          <a:ln w="28575">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2" name="Footer Placeholder 1">
            <a:extLst>
              <a:ext uri="{FF2B5EF4-FFF2-40B4-BE49-F238E27FC236}">
                <a16:creationId xmlns:a16="http://schemas.microsoft.com/office/drawing/2014/main" id="{39EFEA8D-D5B6-4CAC-906C-8D880A350AC9}"/>
              </a:ext>
            </a:extLst>
          </p:cNvPr>
          <p:cNvSpPr>
            <a:spLocks noGrp="1"/>
          </p:cNvSpPr>
          <p:nvPr>
            <p:ph type="ftr" sz="quarter" idx="11"/>
          </p:nvPr>
        </p:nvSpPr>
        <p:spPr>
          <a:xfrm>
            <a:off x="1939925" y="6623050"/>
            <a:ext cx="5264150" cy="196850"/>
          </a:xfrm>
        </p:spPr>
        <p:txBody>
          <a:bodyPr/>
          <a:lstStyle/>
          <a:p>
            <a:pPr>
              <a:defRPr/>
            </a:pPr>
            <a:r>
              <a:rPr lang="it-IT" sz="1000" dirty="0"/>
              <a:t>SOP 46 | Associated document 3: SIV Presentation template  v2.0 | 31-Jan-2019</a:t>
            </a:r>
            <a:endParaRPr lang="en-US" sz="10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SharedContentType xmlns="Microsoft.SharePoint.Taxonomy.ContentTypeSync" SourceId="9c18f9b8-5ae4-4f0b-a238-a922c51e2dda" ContentTypeId="0x0101005EA864BF41DF8A41860E925F5B29BCF5" PreviousValue="false"/>
</file>

<file path=customXml/item3.xml><?xml version="1.0" encoding="utf-8"?>
<ct:contentTypeSchema xmlns:ct="http://schemas.microsoft.com/office/2006/metadata/contentType" xmlns:ma="http://schemas.microsoft.com/office/2006/metadata/properties/metaAttributes" ct:_="" ma:_="" ma:contentTypeName="QMUL Document" ma:contentTypeID="0x0101005EA864BF41DF8A41860E925F5B29BCF5001A780D2D35984641B5FA5A79F7E300A1" ma:contentTypeVersion="29" ma:contentTypeDescription="" ma:contentTypeScope="" ma:versionID="cd6a7f5efcc4daeaf047c4c891de0140">
  <xsd:schema xmlns:xsd="http://www.w3.org/2001/XMLSchema" xmlns:xs="http://www.w3.org/2001/XMLSchema" xmlns:p="http://schemas.microsoft.com/office/2006/metadata/properties" xmlns:ns1="http://schemas.microsoft.com/sharepoint/v3" xmlns:ns2="d5efd484-15aa-41a0-83f6-0646502cb6d6" xmlns:ns3="10b0e69c-7c98-40f8-bfe8-add0758d8428" xmlns:ns4="55e01949-b9e5-4af8-9834-980e38e8da9b" targetNamespace="http://schemas.microsoft.com/office/2006/metadata/properties" ma:root="true" ma:fieldsID="b88b43844900f7a561a67279f2c8fff1" ns1:_="" ns2:_="" ns3:_="" ns4:_="">
    <xsd:import namespace="http://schemas.microsoft.com/sharepoint/v3"/>
    <xsd:import namespace="d5efd484-15aa-41a0-83f6-0646502cb6d6"/>
    <xsd:import namespace="10b0e69c-7c98-40f8-bfe8-add0758d8428"/>
    <xsd:import namespace="55e01949-b9e5-4af8-9834-980e38e8da9b"/>
    <xsd:element name="properties">
      <xsd:complexType>
        <xsd:sequence>
          <xsd:element name="documentManagement">
            <xsd:complexType>
              <xsd:all>
                <xsd:element ref="ns1:QMULDocumentStatusTaxHTField0" minOccurs="0"/>
                <xsd:element ref="ns1:QMULDepartmentTaxHTField0" minOccurs="0"/>
                <xsd:element ref="ns1:QMULSchoolTaxHTField0" minOccurs="0"/>
                <xsd:element ref="ns1:QMULDocumentTypeTaxHTField0" minOccurs="0"/>
                <xsd:element ref="ns1:QMULLocationTaxHTField0" minOccurs="0"/>
                <xsd:element ref="ns1:QMULInformationClassificationTaxHTField0" minOccurs="0"/>
                <xsd:element ref="ns1:QMULAcademicYear" minOccurs="0"/>
                <xsd:element ref="ns1:QMULProject" minOccurs="0"/>
                <xsd:element ref="ns1:QMULReviewDate" minOccurs="0"/>
                <xsd:element ref="ns1:QMULOwner" minOccurs="0"/>
                <xsd:element ref="ns2:TaxKeywordTaxHTField" minOccurs="0"/>
                <xsd:element ref="ns2:TaxCatchAll" minOccurs="0"/>
                <xsd:element ref="ns2:TaxCatchAllLabel" minOccurs="0"/>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QMULDocumentStatusTaxHTField0" ma:index="8" nillable="true" ma:taxonomy="true" ma:internalName="QMULDocumentStatusTaxHTField0" ma:taxonomyFieldName="QMULDocumentStatus" ma:displayName="Document Status" ma:default="" ma:fieldId="{083bdfb7-9f4e-4bc9-b582-62ed6b950f9e}" ma:sspId="9c18f9b8-5ae4-4f0b-a238-a922c51e2dda" ma:termSetId="780aba48-6c17-4ca0-84b9-f0207a095630" ma:anchorId="00000000-0000-0000-0000-000000000000" ma:open="false" ma:isKeyword="false">
      <xsd:complexType>
        <xsd:sequence>
          <xsd:element ref="pc:Terms" minOccurs="0" maxOccurs="1"/>
        </xsd:sequence>
      </xsd:complexType>
    </xsd:element>
    <xsd:element name="QMULDepartmentTaxHTField0" ma:index="10" nillable="true" ma:taxonomy="true" ma:internalName="QMULDepartmentTaxHTField0" ma:taxonomyFieldName="QMULDepartment" ma:displayName="Department" ma:readOnly="false" ma:default="" ma:fieldId="{2a7d89f9-5f8e-4c42-ab4f-aa1fc3002ea0}" ma:sspId="9c18f9b8-5ae4-4f0b-a238-a922c51e2dda" ma:termSetId="28874c57-2df5-45e8-a804-d15afc96d4ee" ma:anchorId="00000000-0000-0000-0000-000000000000" ma:open="false" ma:isKeyword="false">
      <xsd:complexType>
        <xsd:sequence>
          <xsd:element ref="pc:Terms" minOccurs="0" maxOccurs="1"/>
        </xsd:sequence>
      </xsd:complexType>
    </xsd:element>
    <xsd:element name="QMULSchoolTaxHTField0" ma:index="12" nillable="true" ma:taxonomy="true" ma:internalName="QMULSchoolTaxHTField0" ma:taxonomyFieldName="QMULSchool" ma:displayName="School" ma:readOnly="false" ma:default="" ma:fieldId="{46346f8e-3161-4021-8b14-3dcca2e3ca8d}" ma:sspId="9c18f9b8-5ae4-4f0b-a238-a922c51e2dda" ma:termSetId="0f9f7e9f-7d6b-4cae-9193-a3e3200f87de" ma:anchorId="00000000-0000-0000-0000-000000000000" ma:open="false" ma:isKeyword="false">
      <xsd:complexType>
        <xsd:sequence>
          <xsd:element ref="pc:Terms" minOccurs="0" maxOccurs="1"/>
        </xsd:sequence>
      </xsd:complexType>
    </xsd:element>
    <xsd:element name="QMULDocumentTypeTaxHTField0" ma:index="14" nillable="true" ma:taxonomy="true" ma:internalName="QMULDocumentTypeTaxHTField0" ma:taxonomyFieldName="QMULDocumentType" ma:displayName="Document Type" ma:default="" ma:fieldId="{2596c3af-0d77-4ea4-a15d-d3f71457b096}" ma:sspId="9c18f9b8-5ae4-4f0b-a238-a922c51e2dda" ma:termSetId="8ec3f1bd-c4f8-46a7-ae88-878ed3be39d1" ma:anchorId="00000000-0000-0000-0000-000000000000" ma:open="false" ma:isKeyword="false">
      <xsd:complexType>
        <xsd:sequence>
          <xsd:element ref="pc:Terms" minOccurs="0" maxOccurs="1"/>
        </xsd:sequence>
      </xsd:complexType>
    </xsd:element>
    <xsd:element name="QMULLocationTaxHTField0" ma:index="16" nillable="true" ma:taxonomy="true" ma:internalName="QMULLocationTaxHTField0" ma:taxonomyFieldName="QMULLocation" ma:displayName="Location" ma:default="" ma:fieldId="{29b985f4-a05e-4f39-b5da-e9fb81ddaa79}" ma:sspId="9c18f9b8-5ae4-4f0b-a238-a922c51e2dda" ma:termSetId="5327f1c4-618f-4317-b197-fc29da39fa66" ma:anchorId="00000000-0000-0000-0000-000000000000" ma:open="false" ma:isKeyword="false">
      <xsd:complexType>
        <xsd:sequence>
          <xsd:element ref="pc:Terms" minOccurs="0" maxOccurs="1"/>
        </xsd:sequence>
      </xsd:complexType>
    </xsd:element>
    <xsd:element name="QMULInformationClassificationTaxHTField0" ma:index="18" nillable="true" ma:taxonomy="true" ma:internalName="QMULInformationClassificationTaxHTField0" ma:taxonomyFieldName="QMULInformationClassification" ma:displayName="Information Classification" ma:default="1;#Protect|9124d8d9-0c1c-41e9-aa14-aba001e9a028" ma:fieldId="{57b3469a-2ea1-4a06-a2d1-c99ce62a5d6f}" ma:sspId="9c18f9b8-5ae4-4f0b-a238-a922c51e2dda" ma:termSetId="a3d7b326-4e5e-4e73-95fa-6245adfab113" ma:anchorId="00000000-0000-0000-0000-000000000000" ma:open="false" ma:isKeyword="false">
      <xsd:complexType>
        <xsd:sequence>
          <xsd:element ref="pc:Terms" minOccurs="0" maxOccurs="1"/>
        </xsd:sequence>
      </xsd:complexType>
    </xsd:element>
    <xsd:element name="QMULAcademicYear" ma:index="20" nillable="true" ma:displayName="Academic Year" ma:decimals="0" ma:internalName="QMULAcademicYear" ma:percentage="FALSE">
      <xsd:simpleType>
        <xsd:restriction base="dms:Number">
          <xsd:maxInclusive value="9999"/>
          <xsd:minInclusive value="1000"/>
        </xsd:restriction>
      </xsd:simpleType>
    </xsd:element>
    <xsd:element name="QMULProject" ma:index="21" nillable="true" ma:displayName="Project" ma:internalName="QMULProject">
      <xsd:simpleType>
        <xsd:restriction base="dms:Text">
          <xsd:maxLength value="255"/>
        </xsd:restriction>
      </xsd:simpleType>
    </xsd:element>
    <xsd:element name="QMULReviewDate" ma:index="22" nillable="true" ma:displayName="Review Date" ma:format="DateOnly" ma:internalName="QMULReviewDate">
      <xsd:simpleType>
        <xsd:restriction base="dms:DateTime"/>
      </xsd:simpleType>
    </xsd:element>
    <xsd:element name="QMULOwner" ma:index="23" nillable="true" ma:displayName="Owner" ma:list="UserInfo" ma:SharePointGroup="0" ma:internalName="QMULOwne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5efd484-15aa-41a0-83f6-0646502cb6d6" elementFormDefault="qualified">
    <xsd:import namespace="http://schemas.microsoft.com/office/2006/documentManagement/types"/>
    <xsd:import namespace="http://schemas.microsoft.com/office/infopath/2007/PartnerControls"/>
    <xsd:element name="TaxKeywordTaxHTField" ma:index="24" nillable="true" ma:taxonomy="true" ma:internalName="TaxKeywordTaxHTField" ma:taxonomyFieldName="TaxKeyword" ma:displayName="Enterprise Keywords" ma:fieldId="{23f27201-bee3-471e-b2e7-b64fd8b7ca38}" ma:taxonomyMulti="true" ma:sspId="9c18f9b8-5ae4-4f0b-a238-a922c51e2dda" ma:termSetId="00000000-0000-0000-0000-000000000000" ma:anchorId="00000000-0000-0000-0000-000000000000" ma:open="true" ma:isKeyword="true">
      <xsd:complexType>
        <xsd:sequence>
          <xsd:element ref="pc:Terms" minOccurs="0" maxOccurs="1"/>
        </xsd:sequence>
      </xsd:complexType>
    </xsd:element>
    <xsd:element name="TaxCatchAll" ma:index="26" nillable="true" ma:displayName="Taxonomy Catch All Column" ma:hidden="true" ma:list="{491ea3ef-1e50-4e21-8a9e-2e91f4048f29}" ma:internalName="TaxCatchAll" ma:showField="CatchAllData" ma:web="55e01949-b9e5-4af8-9834-980e38e8da9b">
      <xsd:complexType>
        <xsd:complexContent>
          <xsd:extension base="dms:MultiChoiceLookup">
            <xsd:sequence>
              <xsd:element name="Value" type="dms:Lookup" maxOccurs="unbounded" minOccurs="0" nillable="true"/>
            </xsd:sequence>
          </xsd:extension>
        </xsd:complexContent>
      </xsd:complexType>
    </xsd:element>
    <xsd:element name="TaxCatchAllLabel" ma:index="27" nillable="true" ma:displayName="Taxonomy Catch All Column1" ma:hidden="true" ma:list="{491ea3ef-1e50-4e21-8a9e-2e91f4048f29}" ma:internalName="TaxCatchAllLabel" ma:readOnly="true" ma:showField="CatchAllDataLabel" ma:web="55e01949-b9e5-4af8-9834-980e38e8da9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10b0e69c-7c98-40f8-bfe8-add0758d8428" elementFormDefault="qualified">
    <xsd:import namespace="http://schemas.microsoft.com/office/2006/documentManagement/types"/>
    <xsd:import namespace="http://schemas.microsoft.com/office/infopath/2007/PartnerControls"/>
    <xsd:element name="MediaServiceMetadata" ma:index="28" nillable="true" ma:displayName="MediaServiceMetadata" ma:hidden="true" ma:internalName="MediaServiceMetadata" ma:readOnly="true">
      <xsd:simpleType>
        <xsd:restriction base="dms:Note"/>
      </xsd:simpleType>
    </xsd:element>
    <xsd:element name="MediaServiceFastMetadata" ma:index="29" nillable="true" ma:displayName="MediaServiceFastMetadata" ma:hidden="true" ma:internalName="MediaServiceFastMetadata" ma:readOnly="true">
      <xsd:simpleType>
        <xsd:restriction base="dms:Note"/>
      </xsd:simpleType>
    </xsd:element>
    <xsd:element name="MediaServiceAutoKeyPoints" ma:index="30" nillable="true" ma:displayName="MediaServiceAutoKeyPoints" ma:hidden="true" ma:internalName="MediaServiceAutoKeyPoints" ma:readOnly="true">
      <xsd:simpleType>
        <xsd:restriction base="dms:Note"/>
      </xsd:simpleType>
    </xsd:element>
    <xsd:element name="MediaServiceKeyPoints" ma:index="3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5e01949-b9e5-4af8-9834-980e38e8da9b" elementFormDefault="qualified">
    <xsd:import namespace="http://schemas.microsoft.com/office/2006/documentManagement/types"/>
    <xsd:import namespace="http://schemas.microsoft.com/office/infopath/2007/PartnerControls"/>
    <xsd:element name="SharedWithUsers" ma:index="3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LongProperties xmlns="http://schemas.microsoft.com/office/2006/metadata/longProperties"/>
</file>

<file path=customXml/itemProps1.xml><?xml version="1.0" encoding="utf-8"?>
<ds:datastoreItem xmlns:ds="http://schemas.openxmlformats.org/officeDocument/2006/customXml" ds:itemID="{46ABC220-9060-408A-A53B-9C42A59E89A5}">
  <ds:schemaRefs>
    <ds:schemaRef ds:uri="http://schemas.microsoft.com/sharepoint/v3/contenttype/forms"/>
  </ds:schemaRefs>
</ds:datastoreItem>
</file>

<file path=customXml/itemProps2.xml><?xml version="1.0" encoding="utf-8"?>
<ds:datastoreItem xmlns:ds="http://schemas.openxmlformats.org/officeDocument/2006/customXml" ds:itemID="{1CD97D5A-A92F-4BA9-9621-EC162841B36A}">
  <ds:schemaRefs>
    <ds:schemaRef ds:uri="Microsoft.SharePoint.Taxonomy.ContentTypeSync"/>
  </ds:schemaRefs>
</ds:datastoreItem>
</file>

<file path=customXml/itemProps3.xml><?xml version="1.0" encoding="utf-8"?>
<ds:datastoreItem xmlns:ds="http://schemas.openxmlformats.org/officeDocument/2006/customXml" ds:itemID="{95830436-D366-4288-B450-0F62D3DD20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5efd484-15aa-41a0-83f6-0646502cb6d6"/>
    <ds:schemaRef ds:uri="10b0e69c-7c98-40f8-bfe8-add0758d8428"/>
    <ds:schemaRef ds:uri="55e01949-b9e5-4af8-9834-980e38e8da9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A5C50D87-A814-408B-94FC-5D5E68B2FE7C}">
  <ds:schemaRefs>
    <ds:schemaRef ds:uri="http://schemas.microsoft.com/office/2006/metadata/longProperties"/>
  </ds:schemaRefs>
</ds:datastoreItem>
</file>

<file path=docProps/app.xml><?xml version="1.0" encoding="utf-8"?>
<Properties xmlns="http://schemas.openxmlformats.org/officeDocument/2006/extended-properties" xmlns:vt="http://schemas.openxmlformats.org/officeDocument/2006/docPropsVTypes">
  <Template/>
  <TotalTime>529</TotalTime>
  <Words>2806</Words>
  <Application>Microsoft Office PowerPoint</Application>
  <PresentationFormat>On-screen Show (4:3)</PresentationFormat>
  <Paragraphs>331</Paragraphs>
  <Slides>44</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44</vt:i4>
      </vt:variant>
    </vt:vector>
  </HeadingPairs>
  <TitlesOfParts>
    <vt:vector size="50" baseType="lpstr">
      <vt:lpstr>Arial</vt:lpstr>
      <vt:lpstr>Calibri</vt:lpstr>
      <vt:lpstr>Helvetica</vt:lpstr>
      <vt:lpstr>Times</vt:lpstr>
      <vt:lpstr>Times New Roman</vt:lpstr>
      <vt:lpstr>Office Theme</vt:lpstr>
      <vt:lpstr>PowerPoint Presentation</vt:lpstr>
      <vt:lpstr>Agenda</vt:lpstr>
      <vt:lpstr>PowerPoint Presentation</vt:lpstr>
      <vt:lpstr>Current study status</vt:lpstr>
      <vt:lpstr>Background</vt:lpstr>
      <vt:lpstr>INSERT IMP/DEVICE NAME</vt:lpstr>
      <vt:lpstr>Study Objectives</vt:lpstr>
      <vt:lpstr>Study Design</vt:lpstr>
      <vt:lpstr>Inclusion Criteria</vt:lpstr>
      <vt:lpstr>Exclusion Criteria</vt:lpstr>
      <vt:lpstr>Informed Consent</vt:lpstr>
      <vt:lpstr>Informed Consent II</vt:lpstr>
      <vt:lpstr>Registration</vt:lpstr>
      <vt:lpstr>Screening</vt:lpstr>
      <vt:lpstr>Randomisation </vt:lpstr>
      <vt:lpstr>Treatment</vt:lpstr>
      <vt:lpstr>Follow-Up</vt:lpstr>
      <vt:lpstr>Assessment Schedule</vt:lpstr>
      <vt:lpstr>Laboratory Procedures</vt:lpstr>
      <vt:lpstr>Imaging Procedures</vt:lpstr>
      <vt:lpstr>Study specific equipment, software and devices</vt:lpstr>
      <vt:lpstr>Patient Withdrawal</vt:lpstr>
      <vt:lpstr>Concomitant Therapies</vt:lpstr>
      <vt:lpstr>Safety Reporting I</vt:lpstr>
      <vt:lpstr>Safety Reporting II </vt:lpstr>
      <vt:lpstr>Safety Reporting III </vt:lpstr>
      <vt:lpstr>Unblinding</vt:lpstr>
      <vt:lpstr>Pregnancy</vt:lpstr>
      <vt:lpstr>Delegation of responsibilities</vt:lpstr>
      <vt:lpstr>Training</vt:lpstr>
      <vt:lpstr>Confidentiality</vt:lpstr>
      <vt:lpstr>Site Files</vt:lpstr>
      <vt:lpstr>Source data</vt:lpstr>
      <vt:lpstr>CRFs</vt:lpstr>
      <vt:lpstr>CRFs</vt:lpstr>
      <vt:lpstr>Record Retention and Archiving</vt:lpstr>
      <vt:lpstr>Monitoring</vt:lpstr>
      <vt:lpstr>Audit</vt:lpstr>
      <vt:lpstr>Deviations and Breaches</vt:lpstr>
      <vt:lpstr>Protocol Compliance</vt:lpstr>
      <vt:lpstr>Current Documents</vt:lpstr>
      <vt:lpstr>Study Contacts</vt:lpstr>
      <vt:lpstr>Clinical Investigations – Additional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nickol01</dc:creator>
  <cp:lastModifiedBy>Rebecca Carroll</cp:lastModifiedBy>
  <cp:revision>74</cp:revision>
  <cp:lastPrinted>2016-12-05T15:59:17Z</cp:lastPrinted>
  <dcterms:created xsi:type="dcterms:W3CDTF">2010-06-03T07:58:45Z</dcterms:created>
  <dcterms:modified xsi:type="dcterms:W3CDTF">2021-05-10T12:05:07Z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axCatchAll">
    <vt:lpwstr>1;#Protect|9124d8d9-0c1c-41e9-aa14-aba001e9a028</vt:lpwstr>
  </property>
  <property fmtid="{D5CDD505-2E9C-101B-9397-08002B2CF9AE}" pid="3" name="QMULInformationClassificationTaxHTField0">
    <vt:lpwstr>Protect|9124d8d9-0c1c-41e9-aa14-aba001e9a028</vt:lpwstr>
  </property>
  <property fmtid="{D5CDD505-2E9C-101B-9397-08002B2CF9AE}" pid="4" name="TaxKeywordTaxHTField">
    <vt:lpwstr/>
  </property>
  <property fmtid="{D5CDD505-2E9C-101B-9397-08002B2CF9AE}" pid="5" name="QMULDepartment">
    <vt:lpwstr/>
  </property>
  <property fmtid="{D5CDD505-2E9C-101B-9397-08002B2CF9AE}" pid="6" name="QMULDocumentType">
    <vt:lpwstr/>
  </property>
  <property fmtid="{D5CDD505-2E9C-101B-9397-08002B2CF9AE}" pid="7" name="QMULSchoolTaxHTField0">
    <vt:lpwstr/>
  </property>
  <property fmtid="{D5CDD505-2E9C-101B-9397-08002B2CF9AE}" pid="8" name="QMULDocumentTypeTaxHTField0">
    <vt:lpwstr/>
  </property>
  <property fmtid="{D5CDD505-2E9C-101B-9397-08002B2CF9AE}" pid="9" name="QMULDocumentStatusTaxHTField0">
    <vt:lpwstr/>
  </property>
  <property fmtid="{D5CDD505-2E9C-101B-9397-08002B2CF9AE}" pid="10" name="TaxKeyword">
    <vt:lpwstr/>
  </property>
  <property fmtid="{D5CDD505-2E9C-101B-9397-08002B2CF9AE}" pid="11" name="QMULSchool">
    <vt:lpwstr/>
  </property>
  <property fmtid="{D5CDD505-2E9C-101B-9397-08002B2CF9AE}" pid="12" name="QMULLocationTaxHTField0">
    <vt:lpwstr/>
  </property>
  <property fmtid="{D5CDD505-2E9C-101B-9397-08002B2CF9AE}" pid="13" name="QMULInformationClassification">
    <vt:lpwstr>1;#Protect|9124d8d9-0c1c-41e9-aa14-aba001e9a028</vt:lpwstr>
  </property>
  <property fmtid="{D5CDD505-2E9C-101B-9397-08002B2CF9AE}" pid="14" name="QMULLocation">
    <vt:lpwstr/>
  </property>
  <property fmtid="{D5CDD505-2E9C-101B-9397-08002B2CF9AE}" pid="15" name="QMULDocumentStatus">
    <vt:lpwstr/>
  </property>
  <property fmtid="{D5CDD505-2E9C-101B-9397-08002B2CF9AE}" pid="16" name="QMULDepartmentTaxHTField0">
    <vt:lpwstr/>
  </property>
</Properties>
</file>